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316" r:id="rId4"/>
    <p:sldId id="326" r:id="rId5"/>
    <p:sldId id="258" r:id="rId6"/>
    <p:sldId id="306" r:id="rId7"/>
    <p:sldId id="305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5" r:id="rId16"/>
    <p:sldId id="318" r:id="rId17"/>
    <p:sldId id="319" r:id="rId18"/>
    <p:sldId id="317" r:id="rId19"/>
    <p:sldId id="324" r:id="rId20"/>
    <p:sldId id="325" r:id="rId21"/>
    <p:sldId id="320" r:id="rId22"/>
    <p:sldId id="321" r:id="rId23"/>
    <p:sldId id="322" r:id="rId24"/>
    <p:sldId id="323" r:id="rId25"/>
    <p:sldId id="327" r:id="rId26"/>
    <p:sldId id="295" r:id="rId27"/>
    <p:sldId id="314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22" autoAdjust="0"/>
    <p:restoredTop sz="94660"/>
  </p:normalViewPr>
  <p:slideViewPr>
    <p:cSldViewPr snapToGrid="0">
      <p:cViewPr varScale="1">
        <p:scale>
          <a:sx n="89" d="100"/>
          <a:sy n="89" d="100"/>
        </p:scale>
        <p:origin x="96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896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0032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8419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09538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9482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4250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0372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61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88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2030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692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6609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0196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9048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45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986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165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1891F-26D4-4EED-9BA8-111B4F671ED2}" type="datetimeFigureOut">
              <a:rPr lang="ko-KR" altLang="en-US" smtClean="0"/>
              <a:t>2017-07-26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3910F-DE2E-4903-87B9-93DCF53038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083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%EB%AF%B8%EB%B6%84" TargetMode="External"/><Relationship Id="rId2" Type="http://schemas.openxmlformats.org/officeDocument/2006/relationships/hyperlink" Target="https://ko.wikipedia.org/wiki/%ED%95%A8%EC%88%98%EC%9D%98_%EA%B7%B9%ED%95%9C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%EB%A1%9C%EA%B7%B8" TargetMode="External"/><Relationship Id="rId2" Type="http://schemas.openxmlformats.org/officeDocument/2006/relationships/hyperlink" Target="https://ko.wikipedia.org/wiki/%EA%B1%B0%EB%93%AD%EC%A0%9C%EA%B3%B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o.wikipedia.org/wiki/%EB%AF%B8%EB%B6%84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필요한 수학 및 코딩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C.S. of GNU Science Camp</a:t>
            </a:r>
            <a:endParaRPr lang="en-US" altLang="ko-KR" dirty="0"/>
          </a:p>
          <a:p>
            <a:r>
              <a:rPr lang="en-US" altLang="ko-KR" dirty="0" smtClean="0"/>
              <a:t>Dong </a:t>
            </a:r>
            <a:r>
              <a:rPr lang="en-US" altLang="ko-KR" dirty="0" err="1" smtClean="0"/>
              <a:t>hyeon</a:t>
            </a:r>
            <a:r>
              <a:rPr lang="en-US" altLang="ko-KR" dirty="0" smtClean="0"/>
              <a:t> Kim</a:t>
            </a:r>
          </a:p>
          <a:p>
            <a:r>
              <a:rPr lang="en-US" altLang="ko-KR" dirty="0" smtClean="0"/>
              <a:t>Dept. of C.S.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246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배열의 </a:t>
            </a:r>
            <a:r>
              <a:rPr lang="ko-KR" altLang="en-US" dirty="0" err="1"/>
              <a:t>확장판</a:t>
            </a:r>
            <a:r>
              <a:rPr lang="en-US" altLang="ko-KR" dirty="0"/>
              <a:t>: </a:t>
            </a:r>
            <a:r>
              <a:rPr lang="ko-KR" altLang="en-US" dirty="0"/>
              <a:t>행렬</a:t>
            </a:r>
            <a:endParaRPr lang="en-US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</p:spPr>
            <p:txBody>
              <a:bodyPr>
                <a:normAutofit/>
              </a:bodyPr>
              <a:lstStyle/>
              <a:p>
                <a:r>
                  <a:rPr lang="ko-KR" altLang="en-US" sz="2400" dirty="0"/>
                  <a:t>행렬의 </a:t>
                </a:r>
                <a:r>
                  <a:rPr lang="ko-KR" altLang="en-US" sz="2400" dirty="0" smtClean="0"/>
                  <a:t>곱은</a:t>
                </a:r>
                <a:r>
                  <a:rPr lang="en-US" altLang="ko-KR" sz="2400" dirty="0"/>
                  <a:t> </a:t>
                </a:r>
                <a:r>
                  <a:rPr lang="ko-KR" altLang="en-US" sz="2400" dirty="0" err="1" smtClean="0"/>
                  <a:t>앞에오는</a:t>
                </a:r>
                <a:r>
                  <a:rPr lang="ko-KR" altLang="en-US" sz="2400" dirty="0" smtClean="0"/>
                  <a:t> 행렬의 열과 </a:t>
                </a:r>
                <a:r>
                  <a:rPr lang="ko-KR" altLang="en-US" sz="2400" dirty="0" err="1" smtClean="0"/>
                  <a:t>뒤에오는</a:t>
                </a:r>
                <a:r>
                  <a:rPr lang="ko-KR" altLang="en-US" sz="2400" dirty="0" smtClean="0"/>
                  <a:t> 행렬의 행이 일치해야 됩니다</a:t>
                </a:r>
                <a:r>
                  <a:rPr lang="en-US" altLang="ko-KR" sz="2400" dirty="0" smtClean="0"/>
                  <a:t>.</a:t>
                </a:r>
              </a:p>
              <a:p>
                <a:endParaRPr lang="en-US" altLang="ko-KR" sz="2400" dirty="0" smtClean="0"/>
              </a:p>
              <a:p>
                <a:r>
                  <a:rPr lang="ko-KR" altLang="en-US" sz="2400" dirty="0" smtClean="0"/>
                  <a:t>전치행렬</a:t>
                </a:r>
                <a:r>
                  <a:rPr lang="en-US" altLang="ko-KR" sz="2400" dirty="0" smtClean="0"/>
                  <a:t>: </a:t>
                </a:r>
                <a:r>
                  <a:rPr lang="ko-KR" altLang="en-US" sz="2400" dirty="0" smtClean="0"/>
                  <a:t>행렬 </a:t>
                </a:r>
                <a14:m>
                  <m:oMath xmlns:m="http://schemas.openxmlformats.org/officeDocument/2006/math"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ko-KR" altLang="en-US" sz="2400" dirty="0" smtClean="0"/>
                  <a:t>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00</m:t>
                        </m:r>
                      </m:sub>
                    </m:sSub>
                  </m:oMath>
                </a14:m>
                <a:r>
                  <a:rPr lang="ko-KR" altLang="en-US" sz="2400" dirty="0" smtClean="0"/>
                  <a:t>부터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ko-KR" altLang="en-US" sz="2400" dirty="0" smtClean="0"/>
                  <a:t>까지 이은 대각선을 기준으로 뒤집은 행렬</a:t>
                </a:r>
                <a:endParaRPr lang="en-US" altLang="ko-KR" sz="24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01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,  </m:t>
                      </m:r>
                      <m:sSup>
                        <m:sSup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01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altLang="ko-KR" sz="2400" dirty="0" smtClean="0"/>
              </a:p>
            </p:txBody>
          </p:sp>
        </mc:Choice>
        <mc:Fallback xmlns=""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  <a:blipFill rotWithShape="0">
                <a:blip r:embed="rId2"/>
                <a:stretch>
                  <a:fillRect l="-936" t="-56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875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고등학교에서의 벡터는 특수한 벡터이다</a:t>
            </a:r>
            <a:endParaRPr lang="en-US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</p:spPr>
            <p:txBody>
              <a:bodyPr>
                <a:normAutofit fontScale="92500"/>
              </a:bodyPr>
              <a:lstStyle/>
              <a:p>
                <a:r>
                  <a:rPr lang="ko-KR" altLang="en-US" sz="2400" dirty="0" smtClean="0"/>
                  <a:t>기하와 벡터에서 등장하는 벡터는 </a:t>
                </a:r>
                <a:r>
                  <a:rPr lang="en-US" altLang="ko-KR" sz="2400" dirty="0" smtClean="0"/>
                  <a:t>(x, y, z)</a:t>
                </a:r>
                <a:r>
                  <a:rPr lang="ko-KR" altLang="en-US" sz="2400" dirty="0" smtClean="0"/>
                  <a:t>로 표시되는 </a:t>
                </a:r>
                <a:r>
                  <a:rPr lang="en-US" altLang="ko-KR" sz="2400" dirty="0" smtClean="0"/>
                  <a:t>3</a:t>
                </a:r>
                <a:r>
                  <a:rPr lang="ko-KR" altLang="en-US" sz="2400" dirty="0" smtClean="0"/>
                  <a:t>차원 물리벡터입니다</a:t>
                </a:r>
                <a:r>
                  <a:rPr lang="en-US" altLang="ko-KR" sz="2400" dirty="0" smtClean="0"/>
                  <a:t>.</a:t>
                </a:r>
              </a:p>
              <a:p>
                <a:r>
                  <a:rPr lang="ko-KR" altLang="en-US" sz="2400" dirty="0" smtClean="0"/>
                  <a:t>벡터의 정의는 따로 존재하나 이번 캠프에서는 그다지 필요하지 않기 때문에 넘어갑니다</a:t>
                </a:r>
                <a:r>
                  <a:rPr lang="en-US" altLang="ko-KR" sz="2400" dirty="0" smtClean="0"/>
                  <a:t>.</a:t>
                </a:r>
              </a:p>
              <a:p>
                <a:endParaRPr lang="en-US" altLang="ko-KR" sz="2400" dirty="0"/>
              </a:p>
              <a:p>
                <a:r>
                  <a:rPr lang="ko-KR" altLang="en-US" sz="2400" dirty="0" smtClean="0"/>
                  <a:t>다만</a:t>
                </a:r>
                <a:r>
                  <a:rPr lang="en-US" altLang="ko-KR" sz="2400" dirty="0" smtClean="0"/>
                  <a:t>, </a:t>
                </a:r>
                <a:r>
                  <a:rPr lang="ko-KR" altLang="en-US" sz="2400" dirty="0" smtClean="0"/>
                  <a:t>벡터의 생김새 정도는 알아야겠죠</a:t>
                </a:r>
                <a:r>
                  <a:rPr lang="en-US" altLang="ko-KR" sz="2400" dirty="0" smtClean="0"/>
                  <a:t>?</a:t>
                </a:r>
              </a:p>
              <a:p>
                <a:r>
                  <a:rPr lang="ko-KR" altLang="en-US" sz="2400" dirty="0" smtClean="0"/>
                  <a:t>벡터는 그저 </a:t>
                </a:r>
                <a:r>
                  <a:rPr lang="en-US" altLang="ko-KR" sz="2400" dirty="0" smtClean="0"/>
                  <a:t>1xN </a:t>
                </a:r>
                <a:r>
                  <a:rPr lang="ko-KR" altLang="en-US" sz="2400" dirty="0" smtClean="0"/>
                  <a:t>혹은 </a:t>
                </a:r>
                <a:r>
                  <a:rPr lang="en-US" altLang="ko-KR" sz="2400" dirty="0" smtClean="0"/>
                  <a:t>Nx1 </a:t>
                </a:r>
                <a:r>
                  <a:rPr lang="ko-KR" altLang="en-US" sz="2400" dirty="0" smtClean="0"/>
                  <a:t>행렬입니다</a:t>
                </a:r>
                <a:r>
                  <a:rPr lang="en-US" altLang="ko-KR" sz="2400" dirty="0" smtClean="0"/>
                  <a:t>!(</a:t>
                </a:r>
                <a:r>
                  <a:rPr lang="ko-KR" altLang="en-US" sz="2400" dirty="0" smtClean="0"/>
                  <a:t>한마디로 </a:t>
                </a:r>
                <a:r>
                  <a:rPr lang="en-US" altLang="ko-KR" sz="2400" dirty="0" smtClean="0"/>
                  <a:t>1</a:t>
                </a:r>
                <a:r>
                  <a:rPr lang="ko-KR" altLang="en-US" sz="2400" dirty="0" smtClean="0"/>
                  <a:t>차원 배열</a:t>
                </a:r>
                <a:r>
                  <a:rPr lang="en-US" altLang="ko-KR" sz="2400" dirty="0" smtClean="0"/>
                  <a:t>…)</a:t>
                </a:r>
              </a:p>
              <a:p>
                <a:r>
                  <a:rPr lang="ko-KR" altLang="en-US" sz="2400" dirty="0" smtClean="0"/>
                  <a:t>보통 프로그래밍에서는 </a:t>
                </a:r>
                <a:r>
                  <a:rPr lang="en-US" altLang="ko-KR" sz="2400" dirty="0" smtClean="0"/>
                  <a:t>1xN</a:t>
                </a:r>
                <a:r>
                  <a:rPr lang="ko-KR" altLang="en-US" sz="2400" dirty="0" smtClean="0"/>
                  <a:t>의 형식을 많이 사용합니다</a:t>
                </a:r>
                <a:r>
                  <a:rPr lang="en-US" altLang="ko-KR" sz="2400" dirty="0" smtClean="0"/>
                  <a:t>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ko-KR" sz="24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ko-KR" sz="2400" dirty="0" smtClean="0"/>
              </a:p>
            </p:txBody>
          </p:sp>
        </mc:Choice>
        <mc:Fallback xmlns=""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  <a:blipFill rotWithShape="0">
                <a:blip r:embed="rId2"/>
                <a:stretch>
                  <a:fillRect l="-819" t="-4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839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벡터 원소의 총합</a:t>
            </a:r>
            <a:r>
              <a:rPr lang="en-US" altLang="ko-KR" dirty="0" smtClean="0"/>
              <a:t>: </a:t>
            </a:r>
            <a:r>
              <a:rPr lang="ko-KR" altLang="en-US" dirty="0" smtClean="0"/>
              <a:t>시그마</a:t>
            </a:r>
            <a:endParaRPr lang="en-US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</p:spPr>
            <p:txBody>
              <a:bodyPr>
                <a:normAutofit/>
              </a:bodyPr>
              <a:lstStyle/>
              <a:p>
                <a:r>
                  <a:rPr lang="ko-KR" altLang="en-US" sz="2400" dirty="0" smtClean="0">
                    <a:effectLst/>
                    <a:latin typeface="+mn-ea"/>
                  </a:rPr>
                  <a:t>벡터 원소의 총합을 다음과 같이 표현할 수 있습니다</a:t>
                </a:r>
                <a:r>
                  <a:rPr lang="en-US" altLang="ko-KR" sz="2400" dirty="0" smtClean="0">
                    <a:effectLst/>
                    <a:latin typeface="+mn-ea"/>
                  </a:rPr>
                  <a:t>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ko-KR" sz="24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𝑠𝑢𝑚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ko-KR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+…+</m:t>
                      </m:r>
                      <m:sSub>
                        <m:sSubPr>
                          <m:ctrlPr>
                            <a:rPr lang="en-US" altLang="ko-K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altLang="ko-KR" sz="2400" dirty="0" smtClean="0"/>
              </a:p>
              <a:p>
                <a:pPr>
                  <a:buFont typeface="Wingdings" panose="05000000000000000000" pitchFamily="2" charset="2"/>
                  <a:buChar char="v"/>
                </a:pPr>
                <a:r>
                  <a:rPr lang="en-US" altLang="ko-KR" sz="2400" dirty="0"/>
                  <a:t> </a:t>
                </a:r>
                <a:r>
                  <a:rPr lang="ko-KR" altLang="en-US" sz="2400" dirty="0" smtClean="0"/>
                  <a:t>행렬 원소의 합도 표현이 가능합니다</a:t>
                </a:r>
                <a:r>
                  <a:rPr lang="en-US" altLang="ko-KR" sz="2400" dirty="0" smtClean="0"/>
                  <a:t>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i="1">
                          <a:latin typeface="Cambria Math" panose="02040503050406030204" pitchFamily="18" charset="0"/>
                        </a:rPr>
                        <m:t>𝑠𝑢𝑚</m:t>
                      </m:r>
                      <m:r>
                        <a:rPr lang="en-US" altLang="ko-KR" sz="24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ko-KR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en-US" altLang="ko-KR" sz="2400" dirty="0" smtClean="0"/>
              </a:p>
            </p:txBody>
          </p:sp>
        </mc:Choice>
        <mc:Fallback xmlns=""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  <a:blipFill rotWithShape="0">
                <a:blip r:embed="rId2"/>
                <a:stretch>
                  <a:fillRect l="-936" t="-4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618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지수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</a:t>
            </a:r>
            <a:endParaRPr lang="en-US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429356" cy="1625107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ko-KR" altLang="en-US" dirty="0" smtClean="0"/>
                  <a:t>에서 </a:t>
                </a:r>
                <a:r>
                  <a:rPr lang="en-US" altLang="ko-KR" dirty="0" smtClean="0"/>
                  <a:t>n</a:t>
                </a:r>
                <a:r>
                  <a:rPr lang="ko-KR" altLang="en-US" dirty="0" smtClean="0"/>
                  <a:t>을 </a:t>
                </a:r>
                <a:r>
                  <a:rPr lang="en-US" altLang="ko-KR" dirty="0" smtClean="0"/>
                  <a:t>x</a:t>
                </a:r>
                <a:r>
                  <a:rPr lang="ko-KR" altLang="en-US" dirty="0" smtClean="0"/>
                  <a:t>의 지수라고 부릅니다</a:t>
                </a:r>
                <a:r>
                  <a:rPr lang="en-US" altLang="ko-KR" dirty="0" smtClean="0"/>
                  <a:t>.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ko-KR" altLang="en-US" dirty="0" smtClean="0"/>
                  <a:t>일 때</a:t>
                </a:r>
                <a:r>
                  <a:rPr lang="en-US" altLang="ko-KR" dirty="0" smtClean="0"/>
                  <a:t>, x</a:t>
                </a:r>
                <a:r>
                  <a:rPr lang="ko-KR" altLang="en-US" dirty="0" smtClean="0"/>
                  <a:t>는 </a:t>
                </a:r>
                <a:r>
                  <a:rPr lang="en-US" altLang="ko-KR" dirty="0" smtClean="0"/>
                  <a:t>a</a:t>
                </a:r>
                <a:r>
                  <a:rPr lang="ko-KR" altLang="en-US" dirty="0" smtClean="0"/>
                  <a:t>의 지수이며 이렇게도 </a:t>
                </a:r>
                <a:r>
                  <a:rPr lang="ko-KR" altLang="en-US" dirty="0" err="1" smtClean="0"/>
                  <a:t>표현가능합니다</a:t>
                </a:r>
                <a:r>
                  <a:rPr lang="en-US" altLang="ko-KR" dirty="0" smtClean="0"/>
                  <a:t>.</a:t>
                </a:r>
              </a:p>
              <a:p>
                <a:r>
                  <a:rPr lang="ko-KR" altLang="en-US" dirty="0" smtClean="0"/>
                  <a:t>이 때</a:t>
                </a:r>
                <a:r>
                  <a:rPr lang="en-US" altLang="ko-KR" dirty="0" smtClean="0"/>
                  <a:t>, x</a:t>
                </a:r>
                <a:r>
                  <a:rPr lang="ko-KR" altLang="en-US" dirty="0" smtClean="0"/>
                  <a:t>는 </a:t>
                </a:r>
                <a:r>
                  <a:rPr lang="en-US" altLang="ko-KR" dirty="0" smtClean="0"/>
                  <a:t>a</a:t>
                </a:r>
                <a:r>
                  <a:rPr lang="ko-KR" altLang="en-US" dirty="0" smtClean="0"/>
                  <a:t>를 밑으로 하는 </a:t>
                </a:r>
                <a:r>
                  <a:rPr lang="en-US" altLang="ko-KR" dirty="0" smtClean="0"/>
                  <a:t>b</a:t>
                </a:r>
                <a:r>
                  <a:rPr lang="ko-KR" altLang="en-US" dirty="0" smtClean="0"/>
                  <a:t>의 대수라고 이야기합니다</a:t>
                </a:r>
                <a:r>
                  <a:rPr lang="en-US" altLang="ko-KR" dirty="0" smtClean="0"/>
                  <a:t>.</a:t>
                </a:r>
              </a:p>
            </p:txBody>
          </p:sp>
        </mc:Choice>
        <mc:Fallback xmlns=""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429356" cy="1625107"/>
              </a:xfrm>
              <a:blipFill rotWithShape="0">
                <a:blip r:embed="rId2"/>
                <a:stretch>
                  <a:fillRect l="-643" t="-112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직사각형 6"/>
              <p:cNvSpPr/>
              <p:nvPr/>
            </p:nvSpPr>
            <p:spPr>
              <a:xfrm>
                <a:off x="913795" y="3450732"/>
                <a:ext cx="10353761" cy="5539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ko-KR" sz="3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altLang="ko-KR" sz="3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3000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en-US" altLang="ko-KR" sz="3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</m:fName>
                        <m:e>
                          <m:r>
                            <a:rPr lang="en-US" altLang="ko-KR" sz="3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func>
                    </m:oMath>
                  </m:oMathPara>
                </a14:m>
                <a:endParaRPr lang="en-US" altLang="ko-KR" sz="3000" dirty="0"/>
              </a:p>
            </p:txBody>
          </p:sp>
        </mc:Choice>
        <mc:Fallback xmlns="">
          <p:sp>
            <p:nvSpPr>
              <p:cNvPr id="7" name="직사각형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795" y="3450732"/>
                <a:ext cx="10353761" cy="55399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내용 개체 틀 3"/>
          <p:cNvSpPr txBox="1">
            <a:spLocks/>
          </p:cNvSpPr>
          <p:nvPr/>
        </p:nvSpPr>
        <p:spPr>
          <a:xfrm>
            <a:off x="838200" y="4004730"/>
            <a:ext cx="10429356" cy="2500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로그의 개념에 대해서는 시간 없으니까</a:t>
            </a:r>
            <a:r>
              <a:rPr lang="en-US" altLang="ko-KR" dirty="0" smtClean="0"/>
              <a:t>… </a:t>
            </a:r>
            <a:r>
              <a:rPr lang="ko-KR" altLang="en-US" dirty="0" smtClean="0"/>
              <a:t>필요한 부분만 보도록 합시다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지수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로그에 대한 연산은 다음을 만족합니다</a:t>
            </a:r>
            <a:r>
              <a:rPr lang="en-US" altLang="ko-KR" dirty="0" smtClean="0"/>
              <a:t>.</a:t>
            </a:r>
          </a:p>
          <a:p>
            <a:pPr marL="800100" lvl="1" indent="-342900">
              <a:buFont typeface="+mj-ea"/>
              <a:buAutoNum type="circleNumDbPlain"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16696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지수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</a:t>
            </a:r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7655" t="30062" r="44725" b="26877"/>
          <a:stretch/>
        </p:blipFill>
        <p:spPr>
          <a:xfrm>
            <a:off x="913795" y="1935921"/>
            <a:ext cx="5426045" cy="437986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7832" t="30990" r="66275" b="41309"/>
          <a:stretch/>
        </p:blipFill>
        <p:spPr>
          <a:xfrm>
            <a:off x="7023508" y="1935920"/>
            <a:ext cx="4244048" cy="4379861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069675" y="2596551"/>
            <a:ext cx="4106174" cy="3623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07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확률</a:t>
            </a:r>
            <a:endParaRPr lang="en-US" altLang="ko-KR" dirty="0"/>
          </a:p>
        </p:txBody>
      </p:sp>
      <p:sp>
        <p:nvSpPr>
          <p:cNvPr id="6" name="내용 개체 틀 3"/>
          <p:cNvSpPr>
            <a:spLocks noGrp="1"/>
          </p:cNvSpPr>
          <p:nvPr>
            <p:ph idx="1"/>
          </p:nvPr>
        </p:nvSpPr>
        <p:spPr>
          <a:xfrm>
            <a:off x="838200" y="1825624"/>
            <a:ext cx="10429356" cy="1625107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확률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어떤 사건 </a:t>
            </a:r>
            <a:r>
              <a:rPr lang="en-US" altLang="ko-KR" dirty="0" smtClean="0"/>
              <a:t>X</a:t>
            </a:r>
            <a:r>
              <a:rPr lang="ko-KR" altLang="en-US" dirty="0" smtClean="0"/>
              <a:t>가 일어날지에 대한 믿음을 </a:t>
            </a:r>
            <a:r>
              <a:rPr lang="en-US" altLang="ko-KR" dirty="0" smtClean="0"/>
              <a:t>0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1</a:t>
            </a:r>
            <a:r>
              <a:rPr lang="ko-KR" altLang="en-US" dirty="0" smtClean="0"/>
              <a:t>사이로 표현한 것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0</a:t>
            </a:r>
            <a:r>
              <a:rPr lang="ko-KR" altLang="en-US" dirty="0" smtClean="0"/>
              <a:t>에 가까울수록 사건 </a:t>
            </a:r>
            <a:r>
              <a:rPr lang="en-US" altLang="ko-KR" dirty="0" smtClean="0"/>
              <a:t>X</a:t>
            </a:r>
            <a:r>
              <a:rPr lang="ko-KR" altLang="en-US" dirty="0" smtClean="0"/>
              <a:t>가 일어날 확률이 적다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smtClean="0"/>
              <a:t>1</a:t>
            </a:r>
            <a:r>
              <a:rPr lang="ko-KR" altLang="en-US" dirty="0" smtClean="0"/>
              <a:t>에 가까울수록 사건 </a:t>
            </a:r>
            <a:r>
              <a:rPr lang="en-US" altLang="ko-KR" dirty="0" smtClean="0"/>
              <a:t>X</a:t>
            </a:r>
            <a:r>
              <a:rPr lang="ko-KR" altLang="en-US" dirty="0" smtClean="0"/>
              <a:t>가 일어날 확률이 크다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2409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극한</a:t>
            </a:r>
            <a:endParaRPr lang="en-US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429356" cy="2858136"/>
              </a:xfrm>
            </p:spPr>
            <p:txBody>
              <a:bodyPr>
                <a:normAutofit/>
              </a:bodyPr>
              <a:lstStyle/>
              <a:p>
                <a:r>
                  <a:rPr lang="ko-KR" altLang="en-US" dirty="0" smtClean="0"/>
                  <a:t>극한</a:t>
                </a:r>
                <a:r>
                  <a:rPr lang="en-US" altLang="ko-KR" dirty="0" smtClean="0"/>
                  <a:t>: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ko-KR" altLang="en-US" dirty="0" smtClean="0"/>
                  <a:t>에서의 </a:t>
                </a:r>
                <a:r>
                  <a:rPr lang="en-US" altLang="ko-KR" dirty="0" smtClean="0"/>
                  <a:t>x</a:t>
                </a:r>
                <a:r>
                  <a:rPr lang="ko-KR" altLang="en-US" dirty="0" smtClean="0"/>
                  <a:t>와 같은 변수가 특정 값에 한없이 가까워질 때</a:t>
                </a:r>
                <a:r>
                  <a:rPr lang="en-US" altLang="ko-KR" dirty="0" smtClean="0"/>
                  <a:t>, </a:t>
                </a:r>
                <a:r>
                  <a:rPr lang="ko-KR" altLang="en-US" dirty="0" err="1" smtClean="0"/>
                  <a:t>함수값도</a:t>
                </a:r>
                <a:r>
                  <a:rPr lang="ko-KR" altLang="en-US" dirty="0" smtClean="0"/>
                  <a:t> 같이 가까워지는 값이 존재하는데 이를 극한이라고 합니다</a:t>
                </a:r>
                <a:r>
                  <a:rPr lang="en-US" altLang="ko-KR" dirty="0" smtClean="0"/>
                  <a:t>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ko-KR" sz="3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ko-KR" sz="36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360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altLang="ko-KR" sz="36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3600" b="0" i="1" smtClean="0"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altLang="ko-KR" sz="36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r>
                            <a:rPr lang="en-US" altLang="ko-KR" sz="36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ko-KR" sz="3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3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func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3600" b="0" i="1" smtClean="0">
                          <a:latin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en-US" altLang="ko-KR" sz="3600" dirty="0" smtClean="0"/>
              </a:p>
              <a:p>
                <a:r>
                  <a:rPr lang="en-US" altLang="ko-KR" dirty="0" smtClean="0"/>
                  <a:t>x</a:t>
                </a:r>
                <a:r>
                  <a:rPr lang="ko-KR" altLang="en-US" dirty="0" smtClean="0"/>
                  <a:t>가</a:t>
                </a:r>
                <a:r>
                  <a:rPr lang="en-US" altLang="ko-KR" dirty="0" smtClean="0"/>
                  <a:t> a</a:t>
                </a:r>
                <a:r>
                  <a:rPr lang="ko-KR" altLang="en-US" dirty="0" smtClean="0"/>
                  <a:t>로 한없이 가까워 질 때 </a:t>
                </a:r>
                <a:r>
                  <a:rPr lang="en-US" altLang="ko-KR" dirty="0" smtClean="0"/>
                  <a:t>L</a:t>
                </a:r>
                <a:r>
                  <a:rPr lang="ko-KR" altLang="en-US" dirty="0" smtClean="0"/>
                  <a:t>을 함수의 극한이라고 표현합니다</a:t>
                </a:r>
                <a:r>
                  <a:rPr lang="en-US" altLang="ko-KR" dirty="0" smtClean="0"/>
                  <a:t>.</a:t>
                </a:r>
              </a:p>
              <a:p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ko-KR" altLang="en-US" dirty="0" smtClean="0"/>
                  <a:t>일 수 있지만 그렇지 않은 경우도 존재합니다</a:t>
                </a:r>
                <a:r>
                  <a:rPr lang="en-US" altLang="ko-KR" dirty="0" smtClean="0"/>
                  <a:t>.</a:t>
                </a:r>
              </a:p>
            </p:txBody>
          </p:sp>
        </mc:Choice>
        <mc:Fallback xmlns=""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429356" cy="2858136"/>
              </a:xfrm>
              <a:blipFill rotWithShape="0">
                <a:blip r:embed="rId2"/>
                <a:stretch>
                  <a:fillRect l="-643" t="-64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013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미분</a:t>
            </a:r>
            <a:endParaRPr lang="en-US" altLang="ko-K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429356" cy="451421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ko-KR" altLang="en-US" dirty="0" smtClean="0"/>
                  <a:t>미분</a:t>
                </a:r>
                <a:r>
                  <a:rPr lang="en-US" altLang="ko-KR" dirty="0" smtClean="0"/>
                  <a:t>: </a:t>
                </a:r>
                <a:r>
                  <a:rPr lang="ko-KR" altLang="en-US" dirty="0" smtClean="0"/>
                  <a:t>고등학교 수학의 핵심인 미적분 중 하나로 함수의 순간변화율을 구하는 계산 과정을 의미합니다</a:t>
                </a:r>
                <a:r>
                  <a:rPr lang="en-US" altLang="ko-KR" dirty="0" smtClean="0"/>
                  <a:t>.</a:t>
                </a:r>
              </a:p>
              <a:p>
                <a:pPr lvl="1"/>
                <a:r>
                  <a:rPr lang="ko-KR" altLang="en-US" dirty="0" smtClean="0"/>
                  <a:t>평균변화율</a:t>
                </a:r>
                <a:endParaRPr lang="en-US" altLang="ko-KR" dirty="0" smtClean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altLang="ko-KR" sz="32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ko-K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ko-K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altLang="ko-KR" sz="3200" dirty="0"/>
              </a:p>
              <a:p>
                <a:pPr lvl="1"/>
                <a:r>
                  <a:rPr lang="ko-KR" altLang="en-US" dirty="0" smtClean="0"/>
                  <a:t>위의 식을 평균변화율이라고 합니다</a:t>
                </a:r>
                <a:r>
                  <a:rPr lang="en-US" altLang="ko-KR" dirty="0" smtClean="0"/>
                  <a:t>.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ko-KR" altLang="en-US" dirty="0" smtClean="0"/>
                  <a:t>는 </a:t>
                </a:r>
                <a:r>
                  <a:rPr lang="en-US" altLang="ko-KR" dirty="0" smtClean="0"/>
                  <a:t>x</a:t>
                </a:r>
                <a:r>
                  <a:rPr lang="ko-KR" altLang="en-US" dirty="0" smtClean="0"/>
                  <a:t>의 </a:t>
                </a:r>
                <a:r>
                  <a:rPr lang="ko-KR" altLang="en-US" dirty="0" err="1" smtClean="0"/>
                  <a:t>변화량으로</a:t>
                </a:r>
                <a:r>
                  <a:rPr lang="ko-KR" altLang="en-US" dirty="0" smtClean="0"/>
                  <a:t> 원래의 </a:t>
                </a:r>
                <a:r>
                  <a:rPr lang="ko-KR" altLang="en-US" dirty="0" err="1" smtClean="0"/>
                  <a:t>함수값에서</a:t>
                </a:r>
                <a:r>
                  <a:rPr lang="ko-KR" alt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ko-KR" altLang="en-US" dirty="0" smtClean="0"/>
                  <a:t>만큼 변한 </a:t>
                </a:r>
                <a:r>
                  <a:rPr lang="ko-KR" altLang="en-US" dirty="0" err="1" smtClean="0"/>
                  <a:t>함수값을</a:t>
                </a:r>
                <a:r>
                  <a:rPr lang="ko-KR" altLang="en-US" dirty="0" smtClean="0"/>
                  <a:t> 빼어 평균을 낸 것입니다</a:t>
                </a:r>
                <a:r>
                  <a:rPr lang="en-US" altLang="ko-KR" dirty="0" smtClean="0"/>
                  <a:t>.</a:t>
                </a:r>
              </a:p>
              <a:p>
                <a:pPr lvl="1"/>
                <a:r>
                  <a:rPr lang="ko-KR" altLang="en-US" dirty="0" smtClean="0"/>
                  <a:t>순간변화율</a:t>
                </a:r>
                <a:r>
                  <a:rPr lang="en-US" altLang="ko-KR" dirty="0" smtClean="0"/>
                  <a:t>: </a:t>
                </a:r>
                <a:r>
                  <a:rPr lang="ko-KR" altLang="en-US" dirty="0" smtClean="0"/>
                  <a:t>평균변화율에 극한을 취한 것</a:t>
                </a:r>
                <a:endParaRPr lang="en-US" altLang="ko-KR" dirty="0" smtClean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′(</m:t>
                      </m:r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)=</m:t>
                      </m:r>
                      <m:func>
                        <m:funcPr>
                          <m:ctrlPr>
                            <a:rPr lang="en-US" altLang="ko-KR" sz="32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ko-KR" sz="32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320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→0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+∆</m:t>
                                  </m:r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altLang="ko-KR" sz="3200" dirty="0" smtClean="0"/>
              </a:p>
            </p:txBody>
          </p:sp>
        </mc:Choice>
        <mc:Fallback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429356" cy="4514216"/>
              </a:xfrm>
              <a:blipFill rotWithShape="0">
                <a:blip r:embed="rId2"/>
                <a:stretch>
                  <a:fillRect l="-643" t="-945" r="-17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9524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미분</a:t>
            </a:r>
            <a:endParaRPr lang="en-US" altLang="ko-KR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4" y="1570160"/>
            <a:ext cx="10353761" cy="4983040"/>
          </a:xfrm>
        </p:spPr>
      </p:pic>
    </p:spTree>
    <p:extLst>
      <p:ext uri="{BB962C8B-B14F-4D97-AF65-F5344CB8AC3E}">
        <p14:creationId xmlns:p14="http://schemas.microsoft.com/office/powerpoint/2010/main" val="214570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편미분</a:t>
            </a:r>
            <a:endParaRPr lang="en-US" altLang="ko-K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429356" cy="4514216"/>
              </a:xfrm>
            </p:spPr>
            <p:txBody>
              <a:bodyPr>
                <a:normAutofit/>
              </a:bodyPr>
              <a:lstStyle/>
              <a:p>
                <a:r>
                  <a:rPr lang="ko-KR" altLang="en-US" dirty="0" smtClean="0"/>
                  <a:t>편미분</a:t>
                </a:r>
                <a:endParaRPr lang="en-US" altLang="ko-KR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ko-KR" altLang="en-US" dirty="0"/>
                  <a:t>와 같은 </a:t>
                </a:r>
                <a:r>
                  <a:rPr lang="ko-KR" altLang="en-US" dirty="0" smtClean="0"/>
                  <a:t>변수 각각에 대해 미분을 따로 하는 것을 </a:t>
                </a:r>
                <a:r>
                  <a:rPr lang="ko-KR" altLang="en-US" dirty="0" err="1" smtClean="0"/>
                  <a:t>편미분이라고</a:t>
                </a:r>
                <a:r>
                  <a:rPr lang="ko-KR" altLang="en-US" dirty="0" smtClean="0"/>
                  <a:t> 합니다</a:t>
                </a:r>
                <a:r>
                  <a:rPr lang="en-US" altLang="ko-KR" dirty="0" smtClean="0"/>
                  <a:t>.</a:t>
                </a:r>
                <a:endParaRPr lang="en-US" altLang="ko-KR" dirty="0" smtClean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ko-KR" altLang="en-US" sz="320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num>
                        <m:den>
                          <m:r>
                            <a:rPr lang="ko-KR" altLang="en-US" sz="320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altLang="ko-K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ko-KR" sz="32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ko-KR" sz="32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320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→0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  <m:t>+∆</m:t>
                                  </m:r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altLang="ko-KR" sz="3200" dirty="0" smtClean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ko-KR" altLang="en-US" sz="32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num>
                        <m:den>
                          <m:r>
                            <a:rPr lang="ko-KR" altLang="en-US" sz="32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den>
                      </m:f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ko-KR" sz="3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320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→0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altLang="ko-KR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  <m:r>
                                    <a:rPr lang="en-US" altLang="ko-KR" sz="32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  <m:r>
                                    <a:rPr lang="en-US" altLang="ko-KR" sz="3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altLang="ko-KR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altLang="ko-KR" sz="3200" dirty="0" smtClean="0"/>
              </a:p>
            </p:txBody>
          </p:sp>
        </mc:Choice>
        <mc:Fallback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429356" cy="4514216"/>
              </a:xfrm>
              <a:blipFill rotWithShape="0">
                <a:blip r:embed="rId2"/>
                <a:stretch>
                  <a:fillRect l="-643" t="-4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687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함수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수열과 배열</a:t>
            </a:r>
            <a:endParaRPr lang="en-US" altLang="ko-KR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배열의 </a:t>
            </a:r>
            <a:r>
              <a:rPr lang="ko-KR" altLang="en-US" dirty="0" err="1" smtClean="0"/>
              <a:t>확장판</a:t>
            </a:r>
            <a:r>
              <a:rPr lang="en-US" altLang="ko-KR" dirty="0" smtClean="0"/>
              <a:t>: </a:t>
            </a:r>
            <a:r>
              <a:rPr lang="ko-KR" altLang="en-US" dirty="0" smtClean="0"/>
              <a:t>행렬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고등학교에서의 벡터는 특수한 벡터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벡터 원소의 총합</a:t>
            </a:r>
            <a:r>
              <a:rPr lang="en-US" altLang="ko-KR" dirty="0" smtClean="0"/>
              <a:t>: </a:t>
            </a:r>
            <a:r>
              <a:rPr lang="ko-KR" altLang="en-US" dirty="0" smtClean="0"/>
              <a:t>시그마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지수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smtClean="0"/>
              <a:t>확률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11720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편미분</a:t>
            </a:r>
            <a:endParaRPr lang="en-US" altLang="ko-K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429356" cy="4514216"/>
              </a:xfrm>
            </p:spPr>
            <p:txBody>
              <a:bodyPr>
                <a:normAutofit/>
              </a:bodyPr>
              <a:lstStyle/>
              <a:p>
                <a:r>
                  <a:rPr lang="ko-KR" altLang="en-US" dirty="0" smtClean="0"/>
                  <a:t>기울기</a:t>
                </a:r>
                <a:r>
                  <a:rPr lang="en-US" altLang="ko-KR" dirty="0" smtClean="0"/>
                  <a:t>(gradient)</a:t>
                </a:r>
              </a:p>
              <a:p>
                <a:pPr lvl="1"/>
                <a:r>
                  <a:rPr lang="ko-KR" altLang="en-US" dirty="0" smtClean="0"/>
                  <a:t>모든 변수에 대한 </a:t>
                </a:r>
                <a:r>
                  <a:rPr lang="ko-KR" altLang="en-US" dirty="0" err="1" smtClean="0"/>
                  <a:t>편미분을</a:t>
                </a:r>
                <a:r>
                  <a:rPr lang="ko-KR" altLang="en-US" dirty="0" smtClean="0"/>
                  <a:t> 벡터화시킨 것</a:t>
                </a:r>
                <a:endParaRPr lang="en-US" altLang="ko-KR" dirty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32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US" altLang="ko-KR" sz="3200" i="1" dirty="0" smtClean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3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∇</m:t>
                      </m:r>
                      <m:r>
                        <a:rPr lang="en-US" altLang="ko-K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3200" b="0" i="1" smtClean="0">
                          <a:latin typeface="Cambria Math" panose="02040503050406030204" pitchFamily="18" charset="0"/>
                        </a:rPr>
                        <m:t>=(</m:t>
                      </m:r>
                      <m:f>
                        <m:fPr>
                          <m:ctrlPr>
                            <a:rPr lang="en-US" altLang="ko-KR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ko-KR" altLang="en-US" sz="32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num>
                        <m:den>
                          <m:r>
                            <a:rPr lang="ko-KR" altLang="en-US" sz="32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altLang="ko-KR" sz="3200" b="0" i="1" smtClean="0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altLang="ko-KR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ko-KR" altLang="en-US" sz="32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altLang="ko-KR" sz="3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num>
                        <m:den>
                          <m:r>
                            <a:rPr lang="ko-KR" altLang="en-US" sz="32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sz="3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den>
                      </m:f>
                      <m:r>
                        <a:rPr lang="en-US" altLang="ko-KR" sz="3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ko-KR" sz="3200" i="1" dirty="0" smtClean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429356" cy="4514216"/>
              </a:xfrm>
              <a:blipFill rotWithShape="0">
                <a:blip r:embed="rId2"/>
                <a:stretch>
                  <a:fillRect l="-643" t="-4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0940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 1) </a:t>
            </a:r>
            <a:r>
              <a:rPr lang="ko-KR" altLang="en-US" dirty="0" err="1" smtClean="0"/>
              <a:t>벡터합</a:t>
            </a:r>
            <a:r>
              <a:rPr lang="ko-KR" altLang="en-US" dirty="0" smtClean="0"/>
              <a:t> 구하기</a:t>
            </a:r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5794" t="70901" r="78771" b="22582"/>
          <a:stretch/>
        </p:blipFill>
        <p:spPr>
          <a:xfrm>
            <a:off x="4921414" y="4104640"/>
            <a:ext cx="6339840" cy="158496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20907" t="14242" r="64516" b="72935"/>
          <a:stretch/>
        </p:blipFill>
        <p:spPr>
          <a:xfrm>
            <a:off x="913795" y="1935921"/>
            <a:ext cx="4007619" cy="208743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20907" t="27539" r="64516" b="50025"/>
          <a:stretch/>
        </p:blipFill>
        <p:spPr>
          <a:xfrm>
            <a:off x="913795" y="4023360"/>
            <a:ext cx="4007619" cy="240792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20907" t="50543" r="68977" b="43218"/>
          <a:stretch/>
        </p:blipFill>
        <p:spPr>
          <a:xfrm>
            <a:off x="4921415" y="1975161"/>
            <a:ext cx="4161626" cy="151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10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 1) </a:t>
            </a:r>
            <a:r>
              <a:rPr lang="ko-KR" altLang="en-US" dirty="0" err="1" smtClean="0"/>
              <a:t>벡터합</a:t>
            </a:r>
            <a:r>
              <a:rPr lang="ko-KR" altLang="en-US" dirty="0" smtClean="0"/>
              <a:t> 구하기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Numpy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파이선에서</a:t>
            </a:r>
            <a:r>
              <a:rPr lang="ko-KR" altLang="en-US" dirty="0" smtClean="0"/>
              <a:t> 사용되는 행렬계산을 용이하게 해주는 라이브러리</a:t>
            </a:r>
            <a:r>
              <a:rPr lang="en-US" altLang="ko-KR" dirty="0" smtClean="0"/>
              <a:t>(</a:t>
            </a:r>
            <a:r>
              <a:rPr lang="ko-KR" altLang="en-US" dirty="0" smtClean="0"/>
              <a:t>모듈</a:t>
            </a:r>
            <a:r>
              <a:rPr lang="en-US" altLang="ko-KR" dirty="0" smtClean="0"/>
              <a:t>)</a:t>
            </a:r>
          </a:p>
          <a:p>
            <a:r>
              <a:rPr lang="en-US" altLang="ko-KR" dirty="0" err="1" smtClean="0"/>
              <a:t>Numpy</a:t>
            </a:r>
            <a:r>
              <a:rPr lang="ko-KR" altLang="en-US" dirty="0" smtClean="0"/>
              <a:t>를 사용하기 위해서는 </a:t>
            </a:r>
            <a:r>
              <a:rPr lang="en-US" altLang="ko-KR" dirty="0" smtClean="0"/>
              <a:t>import </a:t>
            </a:r>
            <a:r>
              <a:rPr lang="en-US" altLang="ko-KR" dirty="0" err="1" smtClean="0"/>
              <a:t>numpy</a:t>
            </a:r>
            <a:r>
              <a:rPr lang="en-US" altLang="ko-KR" dirty="0" smtClean="0"/>
              <a:t> as np</a:t>
            </a:r>
            <a:r>
              <a:rPr lang="ko-KR" altLang="en-US" dirty="0" smtClean="0"/>
              <a:t>라는 문장을 써주면 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1329" t="39131" r="71114" b="45980"/>
          <a:stretch/>
        </p:blipFill>
        <p:spPr>
          <a:xfrm>
            <a:off x="913795" y="3140015"/>
            <a:ext cx="3353405" cy="332244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5660" t="77495" r="81604" b="15601"/>
          <a:stretch/>
        </p:blipFill>
        <p:spPr>
          <a:xfrm>
            <a:off x="4942361" y="3140015"/>
            <a:ext cx="6045588" cy="194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430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 </a:t>
            </a:r>
            <a:r>
              <a:rPr lang="en-US" altLang="ko-KR" dirty="0" smtClean="0"/>
              <a:t>2) </a:t>
            </a:r>
            <a:r>
              <a:rPr lang="ko-KR" altLang="en-US" dirty="0" err="1" smtClean="0"/>
              <a:t>행렬곱</a:t>
            </a:r>
            <a:r>
              <a:rPr lang="ko-KR" altLang="en-US" dirty="0" smtClean="0"/>
              <a:t> </a:t>
            </a:r>
            <a:r>
              <a:rPr lang="ko-KR" altLang="en-US" dirty="0" smtClean="0"/>
              <a:t>구하기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5756" t="71310" r="89310" b="20921"/>
          <a:stretch/>
        </p:blipFill>
        <p:spPr>
          <a:xfrm>
            <a:off x="6452558" y="2092975"/>
            <a:ext cx="3184605" cy="296902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20558" t="14335" r="64937" b="66000"/>
          <a:stretch/>
        </p:blipFill>
        <p:spPr>
          <a:xfrm>
            <a:off x="913795" y="2092975"/>
            <a:ext cx="4607111" cy="369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731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 </a:t>
            </a:r>
            <a:r>
              <a:rPr lang="en-US" altLang="ko-KR" dirty="0" smtClean="0"/>
              <a:t>3) </a:t>
            </a:r>
            <a:r>
              <a:rPr lang="ko-KR" altLang="en-US" dirty="0" smtClean="0"/>
              <a:t>미분 함수 만들기</a:t>
            </a:r>
            <a:endParaRPr lang="en-US" altLang="ko-K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ko-KR" altLang="en-US" dirty="0" smtClean="0"/>
                  <a:t>컴퓨터는 고등학교 수학에서 하는 미분처럼 하지 않습니다</a:t>
                </a:r>
                <a:r>
                  <a:rPr lang="en-US" altLang="ko-KR" dirty="0" smtClean="0"/>
                  <a:t>.</a:t>
                </a:r>
              </a:p>
              <a:p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func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func>
                  </m:oMath>
                </a14:m>
                <a:r>
                  <a:rPr lang="ko-KR" altLang="en-US" dirty="0" smtClean="0"/>
                  <a:t>처럼 수식을 전개해서 </a:t>
                </a:r>
                <a:r>
                  <a:rPr lang="en-US" altLang="ko-KR" dirty="0" smtClean="0"/>
                  <a:t>‘</a:t>
                </a:r>
                <a:r>
                  <a:rPr lang="ko-KR" altLang="en-US" dirty="0" smtClean="0"/>
                  <a:t>해석</a:t>
                </a:r>
                <a:r>
                  <a:rPr lang="en-US" altLang="ko-KR" dirty="0" smtClean="0"/>
                  <a:t>’</a:t>
                </a:r>
                <a:r>
                  <a:rPr lang="ko-KR" altLang="en-US" dirty="0" smtClean="0"/>
                  <a:t>적으로 구하지 않습니다</a:t>
                </a:r>
                <a:r>
                  <a:rPr lang="en-US" altLang="ko-KR" dirty="0" smtClean="0"/>
                  <a:t>.</a:t>
                </a:r>
              </a:p>
              <a:p>
                <a:r>
                  <a:rPr lang="ko-KR" altLang="en-US" dirty="0" smtClean="0"/>
                  <a:t>그저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컴퓨터는 미분의 정의를 이용해 계산할 뿐입니다</a:t>
                </a:r>
                <a:r>
                  <a:rPr lang="en-US" altLang="ko-KR" dirty="0" smtClean="0"/>
                  <a:t>.</a:t>
                </a:r>
              </a:p>
              <a:p>
                <a:r>
                  <a:rPr lang="ko-KR" altLang="en-US" dirty="0" smtClean="0"/>
                  <a:t>그래서 미세한 오차가 존재합니다</a:t>
                </a:r>
                <a:r>
                  <a:rPr lang="en-US" altLang="ko-KR" dirty="0" smtClean="0"/>
                  <a:t>.</a:t>
                </a:r>
                <a:endParaRPr lang="en-US" altLang="ko-KR" dirty="0"/>
              </a:p>
              <a:p>
                <a:endParaRPr lang="ko-KR" altLang="en-US" dirty="0"/>
              </a:p>
            </p:txBody>
          </p:sp>
        </mc:Choice>
        <mc:Fallback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48" t="-49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5848" t="70929" r="84767" b="20802"/>
          <a:stretch/>
        </p:blipFill>
        <p:spPr>
          <a:xfrm>
            <a:off x="2848076" y="4284375"/>
            <a:ext cx="3386858" cy="176705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21074" t="13962" r="56790" b="49687"/>
          <a:stretch/>
        </p:blipFill>
        <p:spPr>
          <a:xfrm>
            <a:off x="8169215" y="3038757"/>
            <a:ext cx="3098341" cy="301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31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EXAMPLE </a:t>
            </a:r>
            <a:r>
              <a:rPr lang="en-US" altLang="ko-KR" dirty="0" smtClean="0"/>
              <a:t>4) </a:t>
            </a:r>
            <a:r>
              <a:rPr lang="ko-KR" altLang="en-US" dirty="0" err="1" smtClean="0"/>
              <a:t>편미분</a:t>
            </a:r>
            <a:r>
              <a:rPr lang="ko-KR" altLang="en-US" dirty="0" smtClean="0"/>
              <a:t> 함수 만들기</a:t>
            </a:r>
            <a:endParaRPr lang="en-US" altLang="ko-KR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879" t="13907" r="55073" b="43611"/>
          <a:stretch/>
        </p:blipFill>
        <p:spPr>
          <a:xfrm>
            <a:off x="913794" y="1935920"/>
            <a:ext cx="3951109" cy="4132771"/>
          </a:xfrm>
          <a:prstGeom prst="rect">
            <a:avLst/>
          </a:prstGeom>
        </p:spPr>
      </p:pic>
      <p:pic>
        <p:nvPicPr>
          <p:cNvPr id="10" name="내용 개체 틀 7"/>
          <p:cNvPicPr>
            <a:picLocks noChangeAspect="1"/>
          </p:cNvPicPr>
          <p:nvPr/>
        </p:nvPicPr>
        <p:blipFill rotWithShape="1">
          <a:blip r:embed="rId2"/>
          <a:srcRect l="5534" t="71312" r="86726" b="20891"/>
          <a:stretch/>
        </p:blipFill>
        <p:spPr>
          <a:xfrm>
            <a:off x="5662154" y="4321834"/>
            <a:ext cx="2928598" cy="174685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1255" t="38937" r="45478" b="43201"/>
          <a:stretch/>
        </p:blipFill>
        <p:spPr>
          <a:xfrm>
            <a:off x="5662154" y="1935920"/>
            <a:ext cx="5605402" cy="178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3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참고문헌</a:t>
            </a:r>
            <a:endParaRPr lang="ko-KR" altLang="en-US" dirty="0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913794" y="1935921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ko-KR" altLang="en-US" dirty="0" err="1" smtClean="0"/>
              <a:t>사이토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고키</a:t>
            </a:r>
            <a:r>
              <a:rPr lang="en-US" altLang="ko-KR" dirty="0" smtClean="0"/>
              <a:t>, “</a:t>
            </a:r>
            <a:r>
              <a:rPr lang="ko-KR" altLang="en-US" dirty="0" smtClean="0"/>
              <a:t>밑바닥부터 시작하는 </a:t>
            </a:r>
            <a:r>
              <a:rPr lang="ko-KR" altLang="en-US" dirty="0" err="1" smtClean="0"/>
              <a:t>딥러닝</a:t>
            </a:r>
            <a:r>
              <a:rPr lang="en-US" altLang="ko-KR" dirty="0" smtClean="0"/>
              <a:t>”, </a:t>
            </a:r>
            <a:r>
              <a:rPr lang="ko-KR" altLang="en-US" dirty="0" err="1" smtClean="0"/>
              <a:t>오레일리</a:t>
            </a:r>
            <a:r>
              <a:rPr lang="en-US" altLang="ko-KR" dirty="0" smtClean="0"/>
              <a:t>, 2016.</a:t>
            </a:r>
          </a:p>
          <a:p>
            <a:pPr marL="0" indent="0">
              <a:buNone/>
            </a:pPr>
            <a:r>
              <a:rPr lang="en-US" altLang="ko-KR" dirty="0" smtClean="0"/>
              <a:t>        (</a:t>
            </a:r>
            <a:r>
              <a:rPr lang="ko-KR" altLang="en-US" dirty="0" smtClean="0"/>
              <a:t>역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개앞맵시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번역 출판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한빛미디어</a:t>
            </a:r>
            <a:r>
              <a:rPr lang="en-US" altLang="ko-KR" dirty="0" smtClean="0"/>
              <a:t>, 2017.)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ko-KR" altLang="en-US" dirty="0" err="1" smtClean="0"/>
              <a:t>타카하시</a:t>
            </a:r>
            <a:r>
              <a:rPr lang="ko-KR" altLang="en-US" dirty="0" smtClean="0"/>
              <a:t> 신</a:t>
            </a:r>
            <a:r>
              <a:rPr lang="en-US" altLang="ko-KR" dirty="0" smtClean="0"/>
              <a:t>, “</a:t>
            </a:r>
            <a:r>
              <a:rPr lang="ko-KR" altLang="en-US" dirty="0" smtClean="0"/>
              <a:t>만화로 쉽게 배우는 선형대수</a:t>
            </a:r>
            <a:r>
              <a:rPr lang="en-US" altLang="ko-KR" dirty="0" smtClean="0"/>
              <a:t>”, </a:t>
            </a:r>
            <a:r>
              <a:rPr lang="ko-KR" altLang="en-US" dirty="0" smtClean="0"/>
              <a:t>일본 </a:t>
            </a:r>
            <a:r>
              <a:rPr lang="ko-KR" altLang="en-US" dirty="0" err="1" smtClean="0"/>
              <a:t>옴사</a:t>
            </a:r>
            <a:r>
              <a:rPr lang="en-US" altLang="ko-KR" dirty="0" smtClean="0"/>
              <a:t>, 2008.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   (</a:t>
            </a:r>
            <a:r>
              <a:rPr lang="ko-KR" altLang="en-US" dirty="0"/>
              <a:t>역</a:t>
            </a:r>
            <a:r>
              <a:rPr lang="en-US" altLang="ko-KR" dirty="0"/>
              <a:t>: </a:t>
            </a:r>
            <a:r>
              <a:rPr lang="ko-KR" altLang="en-US" dirty="0" smtClean="0"/>
              <a:t>김성훈</a:t>
            </a:r>
            <a:r>
              <a:rPr lang="en-US" altLang="ko-KR" dirty="0" smtClean="0"/>
              <a:t>, </a:t>
            </a:r>
            <a:r>
              <a:rPr lang="ko-KR" altLang="en-US" dirty="0"/>
              <a:t>번역 출판</a:t>
            </a:r>
            <a:r>
              <a:rPr lang="en-US" altLang="ko-KR" dirty="0"/>
              <a:t>: </a:t>
            </a:r>
            <a:r>
              <a:rPr lang="ko-KR" altLang="en-US" dirty="0" smtClean="0"/>
              <a:t>성안당</a:t>
            </a:r>
            <a:r>
              <a:rPr lang="en-US" altLang="ko-KR" dirty="0" smtClean="0"/>
              <a:t>, 2016.)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ko-KR" altLang="en-US" dirty="0" smtClean="0"/>
              <a:t>함수의 극한</a:t>
            </a:r>
            <a:endParaRPr lang="en-US" altLang="ko-KR" dirty="0" smtClean="0"/>
          </a:p>
          <a:p>
            <a:pPr lvl="1"/>
            <a:r>
              <a:rPr lang="en-US" altLang="ko-KR" dirty="0">
                <a:hlinkClick r:id="rId2"/>
              </a:rPr>
              <a:t>https://ko.wikipedia.org/wiki/%ED%95%A8%EC%88%98%EC%9D%98_%</a:t>
            </a:r>
            <a:r>
              <a:rPr lang="en-US" altLang="ko-KR" dirty="0" smtClean="0">
                <a:hlinkClick r:id="rId2"/>
              </a:rPr>
              <a:t>EA%B7%B9%ED%95%9C</a:t>
            </a:r>
            <a:endParaRPr lang="en-US" altLang="ko-KR" dirty="0" smtClean="0"/>
          </a:p>
          <a:p>
            <a:pPr marL="457200" indent="-457200">
              <a:buFont typeface="+mj-lt"/>
              <a:buAutoNum type="arabicPeriod" startAt="3"/>
            </a:pPr>
            <a:r>
              <a:rPr lang="ko-KR" altLang="en-US" dirty="0" smtClean="0"/>
              <a:t>미분</a:t>
            </a:r>
            <a:endParaRPr lang="en-US" altLang="ko-KR" dirty="0"/>
          </a:p>
          <a:p>
            <a:pPr lvl="1"/>
            <a:r>
              <a:rPr lang="en-US" altLang="ko-KR" dirty="0">
                <a:hlinkClick r:id="rId3"/>
              </a:rPr>
              <a:t>https://ko.wikipedia.org/wiki/%</a:t>
            </a:r>
            <a:r>
              <a:rPr lang="en-US" altLang="ko-KR" dirty="0" smtClean="0">
                <a:hlinkClick r:id="rId3"/>
              </a:rPr>
              <a:t>EB%AF%B8%EB%B6%84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marL="457200" indent="-457200">
              <a:buFont typeface="+mj-lt"/>
              <a:buAutoNum type="arabicPeriod" startAt="4"/>
            </a:pPr>
            <a:endParaRPr lang="en-US" altLang="ko-KR" dirty="0" smtClean="0"/>
          </a:p>
          <a:p>
            <a:pPr marL="457200" indent="-457200">
              <a:buFont typeface="+mj-lt"/>
              <a:buAutoNum type="arabicPeriod" startAt="3"/>
            </a:pPr>
            <a:endParaRPr lang="en-US" altLang="ko-KR" dirty="0" smtClean="0"/>
          </a:p>
          <a:p>
            <a:pPr marL="457200" indent="-457200">
              <a:buFont typeface="+mj-lt"/>
              <a:buAutoNum type="arabicPeriod" startAt="3"/>
            </a:pP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102446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참고영상</a:t>
            </a:r>
            <a:endParaRPr lang="ko-KR" altLang="en-US" dirty="0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913794" y="1935921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ko-KR" altLang="en-US" dirty="0" smtClean="0"/>
              <a:t>지수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</a:t>
            </a:r>
            <a:endParaRPr lang="en-US" altLang="ko-KR" dirty="0" smtClean="0"/>
          </a:p>
          <a:p>
            <a:pPr lvl="1"/>
            <a:r>
              <a:rPr lang="en-US" altLang="ko-KR" dirty="0">
                <a:hlinkClick r:id="rId2"/>
              </a:rPr>
              <a:t>https://ko.wikipedia.org/wiki/%</a:t>
            </a:r>
            <a:r>
              <a:rPr lang="en-US" altLang="ko-KR" dirty="0" smtClean="0">
                <a:hlinkClick r:id="rId2"/>
              </a:rPr>
              <a:t>EA%B1%B0%EB%93%AD%EC%A0%9C%EA%B3%B1</a:t>
            </a:r>
            <a:endParaRPr lang="en-US" altLang="ko-KR" dirty="0" smtClean="0"/>
          </a:p>
          <a:p>
            <a:pPr lvl="1"/>
            <a:r>
              <a:rPr lang="en-US" altLang="ko-KR" dirty="0">
                <a:hlinkClick r:id="rId3"/>
              </a:rPr>
              <a:t>https://ko.wikipedia.org/wiki/%</a:t>
            </a:r>
            <a:r>
              <a:rPr lang="en-US" altLang="ko-KR" dirty="0" smtClean="0">
                <a:hlinkClick r:id="rId3"/>
              </a:rPr>
              <a:t>EB%A1%9C%EA%B7%B8</a:t>
            </a:r>
            <a:endParaRPr lang="en-US" altLang="ko-KR" dirty="0" smtClean="0"/>
          </a:p>
          <a:p>
            <a:pPr marL="457200" indent="-457200">
              <a:buFont typeface="+mj-lt"/>
              <a:buAutoNum type="arabicPeriod" startAt="2"/>
            </a:pPr>
            <a:r>
              <a:rPr lang="ko-KR" altLang="en-US" dirty="0" smtClean="0"/>
              <a:t>미분</a:t>
            </a:r>
            <a:endParaRPr lang="en-US" altLang="ko-KR" dirty="0" smtClean="0"/>
          </a:p>
          <a:p>
            <a:pPr lvl="1"/>
            <a:r>
              <a:rPr lang="en-US" altLang="ko-KR" dirty="0">
                <a:hlinkClick r:id="rId4"/>
              </a:rPr>
              <a:t>https://ko.wikipedia.org/wiki/%</a:t>
            </a:r>
            <a:r>
              <a:rPr lang="en-US" altLang="ko-KR" dirty="0" smtClean="0">
                <a:hlinkClick r:id="rId4"/>
              </a:rPr>
              <a:t>EB%AF%B8%EB%B6%84</a:t>
            </a:r>
            <a:endParaRPr lang="en-US" altLang="ko-KR" dirty="0" smtClean="0"/>
          </a:p>
          <a:p>
            <a:pPr marL="457200" indent="-457200">
              <a:buFont typeface="+mj-lt"/>
              <a:buAutoNum type="arabicPeriod" startAt="2"/>
            </a:pPr>
            <a:endParaRPr lang="en-US" altLang="ko-KR" dirty="0" smtClean="0"/>
          </a:p>
          <a:p>
            <a:pPr marL="457200" indent="-457200">
              <a:buFont typeface="+mj-lt"/>
              <a:buAutoNum type="arabicPeriod" startAt="3"/>
            </a:pP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89834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8"/>
            </a:pPr>
            <a:r>
              <a:rPr lang="ko-KR" altLang="en-US" dirty="0" smtClean="0"/>
              <a:t>극한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 startAt="8"/>
            </a:pPr>
            <a:r>
              <a:rPr lang="ko-KR" altLang="en-US" dirty="0" smtClean="0"/>
              <a:t>미분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 startAt="8"/>
            </a:pPr>
            <a:r>
              <a:rPr lang="ko-KR" altLang="en-US" dirty="0" err="1" smtClean="0"/>
              <a:t>편미분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 startAt="8"/>
            </a:pPr>
            <a:r>
              <a:rPr lang="en-US" altLang="ko-KR" dirty="0" smtClean="0"/>
              <a:t>EXAMPLE 1) </a:t>
            </a:r>
            <a:r>
              <a:rPr lang="ko-KR" altLang="en-US" dirty="0" err="1" smtClean="0"/>
              <a:t>벡터합</a:t>
            </a:r>
            <a:r>
              <a:rPr lang="ko-KR" altLang="en-US" dirty="0" smtClean="0"/>
              <a:t> 구하기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 startAt="8"/>
            </a:pPr>
            <a:r>
              <a:rPr lang="en-US" altLang="ko-KR" dirty="0" smtClean="0"/>
              <a:t>EXAMPLE 2) </a:t>
            </a:r>
            <a:r>
              <a:rPr lang="ko-KR" altLang="en-US" dirty="0" err="1" smtClean="0"/>
              <a:t>행렬곱</a:t>
            </a:r>
            <a:r>
              <a:rPr lang="ko-KR" altLang="en-US" dirty="0" smtClean="0"/>
              <a:t> </a:t>
            </a:r>
            <a:r>
              <a:rPr lang="ko-KR" altLang="en-US" dirty="0" smtClean="0"/>
              <a:t>구하기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 startAt="8"/>
            </a:pPr>
            <a:r>
              <a:rPr lang="en-US" altLang="ko-KR" dirty="0" smtClean="0"/>
              <a:t>EXAMPLE 3) </a:t>
            </a:r>
            <a:r>
              <a:rPr lang="ko-KR" altLang="en-US" dirty="0" smtClean="0"/>
              <a:t>미분 함수 만들기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 startAt="8"/>
            </a:pPr>
            <a:r>
              <a:rPr lang="en-US" altLang="ko-KR" dirty="0" smtClean="0"/>
              <a:t>EXAMPLE 4) </a:t>
            </a:r>
            <a:r>
              <a:rPr lang="ko-KR" altLang="en-US" dirty="0" err="1" smtClean="0"/>
              <a:t>편미분</a:t>
            </a:r>
            <a:r>
              <a:rPr lang="ko-KR" altLang="en-US" dirty="0" smtClean="0"/>
              <a:t> 함수 만들기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19029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15"/>
            </a:pPr>
            <a:r>
              <a:rPr lang="ko-KR" altLang="en-US" dirty="0" smtClean="0"/>
              <a:t>참고문헌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 startAt="15"/>
            </a:pPr>
            <a:r>
              <a:rPr lang="ko-KR" altLang="en-US" dirty="0" smtClean="0"/>
              <a:t>참고영상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692307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함수</a:t>
            </a:r>
            <a:endParaRPr lang="en-US" altLang="ko-KR" dirty="0"/>
          </a:p>
        </p:txBody>
      </p:sp>
      <p:sp>
        <p:nvSpPr>
          <p:cNvPr id="6" name="내용 개체 틀 3"/>
          <p:cNvSpPr>
            <a:spLocks noGrp="1"/>
          </p:cNvSpPr>
          <p:nvPr>
            <p:ph idx="1"/>
          </p:nvPr>
        </p:nvSpPr>
        <p:spPr>
          <a:xfrm>
            <a:off x="838200" y="1825625"/>
            <a:ext cx="10429356" cy="96308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함수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어떤 집합 </a:t>
            </a:r>
            <a:r>
              <a:rPr lang="en-US" altLang="ko-KR" dirty="0" smtClean="0"/>
              <a:t>X</a:t>
            </a:r>
            <a:r>
              <a:rPr lang="ko-KR" altLang="en-US" dirty="0" smtClean="0"/>
              <a:t>의 원소에 다른 집합 </a:t>
            </a:r>
            <a:r>
              <a:rPr lang="en-US" altLang="ko-KR" dirty="0" smtClean="0"/>
              <a:t>Y</a:t>
            </a:r>
            <a:r>
              <a:rPr lang="ko-KR" altLang="en-US" dirty="0" smtClean="0"/>
              <a:t>의 원소를 대응시키는 규칙</a:t>
            </a:r>
            <a:endParaRPr lang="en-US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직사각형 2"/>
              <p:cNvSpPr/>
              <p:nvPr/>
            </p:nvSpPr>
            <p:spPr>
              <a:xfrm>
                <a:off x="1187436" y="2788705"/>
                <a:ext cx="2043444" cy="7264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𝑋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altLang="ko-KR" sz="3000" b="0" i="1" smtClean="0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altLang="ko-KR" sz="3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groupChr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US" altLang="ko-KR" sz="3000" dirty="0"/>
              </a:p>
            </p:txBody>
          </p:sp>
        </mc:Choice>
        <mc:Fallback xmlns="">
          <p:sp>
            <p:nvSpPr>
              <p:cNvPr id="3" name="직사각형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436" y="2788705"/>
                <a:ext cx="2043444" cy="726481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직사각형 6"/>
              <p:cNvSpPr/>
              <p:nvPr/>
            </p:nvSpPr>
            <p:spPr>
              <a:xfrm>
                <a:off x="3580116" y="2961188"/>
                <a:ext cx="2184958" cy="5539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US" altLang="ko-KR" sz="3000" dirty="0"/>
              </a:p>
            </p:txBody>
          </p:sp>
        </mc:Choice>
        <mc:Fallback xmlns="">
          <p:sp>
            <p:nvSpPr>
              <p:cNvPr id="7" name="직사각형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0116" y="2961188"/>
                <a:ext cx="2184958" cy="55399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직사각형 9"/>
              <p:cNvSpPr/>
              <p:nvPr/>
            </p:nvSpPr>
            <p:spPr>
              <a:xfrm>
                <a:off x="5765074" y="2961188"/>
                <a:ext cx="5502482" cy="5539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ko-KR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3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𝑎𝑥</m:t>
                      </m:r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3000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altLang="ko-KR" sz="3000" dirty="0"/>
              </a:p>
            </p:txBody>
          </p:sp>
        </mc:Choice>
        <mc:Fallback xmlns="">
          <p:sp>
            <p:nvSpPr>
              <p:cNvPr id="10" name="직사각형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5074" y="2961188"/>
                <a:ext cx="5502482" cy="553998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내용 개체 틀 3"/>
              <p:cNvSpPr txBox="1">
                <a:spLocks/>
              </p:cNvSpPr>
              <p:nvPr/>
            </p:nvSpPr>
            <p:spPr>
              <a:xfrm>
                <a:off x="838200" y="3439997"/>
                <a:ext cx="10429356" cy="306530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1" hangingPunct="1">
                  <a:lnSpc>
                    <a:spcPct val="12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effectLst>
                      <a:outerShdw blurRad="50800" dist="38100" dir="2700000" algn="tl" rotWithShape="0">
                        <a:srgbClr val="000000">
                          <a:alpha val="48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effectLst>
                      <a:outerShdw blurRad="50800" dist="38100" dir="2700000" algn="tl" rotWithShape="0">
                        <a:srgbClr val="000000">
                          <a:alpha val="48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effectLst>
                      <a:outerShdw blurRad="50800" dist="38100" dir="2700000" algn="tl" rotWithShape="0">
                        <a:srgbClr val="000000">
                          <a:alpha val="48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effectLst>
                      <a:outerShdw blurRad="50800" dist="38100" dir="2700000" algn="tl" rotWithShape="0">
                        <a:srgbClr val="000000">
                          <a:alpha val="48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>
                      <a:outerShdw blurRad="50800" dist="38100" dir="2700000" algn="tl" rotWithShape="0">
                        <a:srgbClr val="000000">
                          <a:alpha val="48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>
                      <a:outerShdw blurRad="50800" dist="38100" dir="2700000" algn="tl" rotWithShape="0">
                        <a:srgbClr val="000000">
                          <a:alpha val="48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>
                      <a:outerShdw blurRad="50800" dist="38100" dir="2700000" algn="tl" rotWithShape="0">
                        <a:srgbClr val="000000">
                          <a:alpha val="48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>
                      <a:outerShdw blurRad="50800" dist="38100" dir="2700000" algn="tl" rotWithShape="0">
                        <a:srgbClr val="000000">
                          <a:alpha val="48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>
                      <a:outerShdw blurRad="50800" dist="38100" dir="2700000" algn="tl" rotWithShape="0">
                        <a:srgbClr val="000000">
                          <a:alpha val="48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dirty="0" smtClean="0"/>
                  <a:t>선형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비선형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고등학교 수학에서는 이야기하지 않지만 이미 접할 수 있는 개념</a:t>
                </a:r>
                <a:r>
                  <a:rPr lang="en-US" altLang="ko-KR" dirty="0" smtClean="0"/>
                  <a:t>) </a:t>
                </a:r>
              </a:p>
              <a:p>
                <a:pPr lvl="1"/>
                <a:r>
                  <a:rPr lang="ko-KR" altLang="en-US" dirty="0" smtClean="0"/>
                  <a:t>다음을 만족하면 </a:t>
                </a:r>
                <a:r>
                  <a:rPr lang="ko-KR" altLang="en-US" dirty="0" err="1" smtClean="0"/>
                  <a:t>선형성을</a:t>
                </a:r>
                <a:r>
                  <a:rPr lang="ko-KR" altLang="en-US" dirty="0" smtClean="0"/>
                  <a:t> 가진다고 이야기합니다</a:t>
                </a:r>
                <a:r>
                  <a:rPr lang="en-US" altLang="ko-KR" dirty="0" smtClean="0"/>
                  <a:t>.</a:t>
                </a:r>
              </a:p>
              <a:p>
                <a:pPr marL="800100" lvl="1" indent="-342900">
                  <a:buFont typeface="+mj-ea"/>
                  <a:buAutoNum type="circleNumDbPlain"/>
                </a:pPr>
                <a14:m>
                  <m:oMath xmlns:m="http://schemas.openxmlformats.org/officeDocument/2006/math"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ko-KR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endParaRPr lang="en-US" altLang="ko-KR" sz="2400" dirty="0" smtClean="0"/>
              </a:p>
              <a:p>
                <a:pPr marL="800100" lvl="1" indent="-342900">
                  <a:buFont typeface="+mj-ea"/>
                  <a:buAutoNum type="circleNumDbPlain"/>
                </a:pP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sSub>
                          <m:sSubPr>
                            <m:ctrlPr>
                              <a:rPr lang="en-US" altLang="ko-KR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altLang="ko-KR" sz="2400" dirty="0" smtClean="0"/>
              </a:p>
              <a:p>
                <a:pPr marL="457200" lvl="1" indent="0">
                  <a:buNone/>
                </a:pPr>
                <a:r>
                  <a:rPr lang="en-US" altLang="ko-KR" sz="2400" dirty="0" err="1" smtClean="0"/>
                  <a:t>e.g</a:t>
                </a:r>
                <a:r>
                  <a:rPr lang="en-US" altLang="ko-KR" sz="2400" dirty="0" smtClean="0"/>
                  <a:t> 1) </a:t>
                </a:r>
                <a14:m>
                  <m:oMath xmlns:m="http://schemas.openxmlformats.org/officeDocument/2006/math"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ko-KR" altLang="en-US" sz="2400" i="1">
                        <a:latin typeface="Cambria Math" panose="02040503050406030204" pitchFamily="18" charset="0"/>
                      </a:rPr>
                      <m:t>는</m:t>
                    </m:r>
                  </m:oMath>
                </a14:m>
                <a:r>
                  <a:rPr lang="en-US" altLang="ko-KR" sz="2400" dirty="0" smtClean="0"/>
                  <a:t> </a:t>
                </a:r>
                <a:r>
                  <a:rPr lang="ko-KR" altLang="en-US" sz="2400" dirty="0" smtClean="0"/>
                  <a:t>선형이다</a:t>
                </a:r>
                <a:r>
                  <a:rPr lang="en-US" altLang="ko-KR" sz="2400" dirty="0" smtClean="0"/>
                  <a:t>.</a:t>
                </a:r>
              </a:p>
              <a:p>
                <a:pPr marL="457200" lvl="1" indent="0">
                  <a:buNone/>
                </a:pPr>
                <a:r>
                  <a:rPr lang="en-US" altLang="ko-KR" sz="2400" dirty="0" err="1" smtClean="0"/>
                  <a:t>e.g</a:t>
                </a:r>
                <a:r>
                  <a:rPr lang="en-US" altLang="ko-KR" sz="2400" dirty="0" smtClean="0"/>
                  <a:t> 2) </a:t>
                </a:r>
                <a14:m>
                  <m:oMath xmlns:m="http://schemas.openxmlformats.org/officeDocument/2006/math"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ko-KR" sz="2400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+1</m:t>
                    </m:r>
                    <m:r>
                      <a:rPr lang="ko-KR" altLang="en-US" sz="2400" i="1">
                        <a:latin typeface="Cambria Math" panose="02040503050406030204" pitchFamily="18" charset="0"/>
                      </a:rPr>
                      <m:t>은</m:t>
                    </m:r>
                  </m:oMath>
                </a14:m>
                <a:r>
                  <a:rPr lang="en-US" altLang="ko-KR" sz="2400" dirty="0" smtClean="0"/>
                  <a:t> </a:t>
                </a:r>
                <a:r>
                  <a:rPr lang="ko-KR" altLang="en-US" sz="2400" dirty="0" smtClean="0"/>
                  <a:t>비선형이다</a:t>
                </a:r>
                <a:r>
                  <a:rPr lang="en-US" altLang="ko-KR" sz="2400" dirty="0" smtClean="0"/>
                  <a:t>.</a:t>
                </a:r>
              </a:p>
            </p:txBody>
          </p:sp>
        </mc:Choice>
        <mc:Fallback xmlns="">
          <p:sp>
            <p:nvSpPr>
              <p:cNvPr id="11" name="내용 개체 틀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439997"/>
                <a:ext cx="10429356" cy="3065305"/>
              </a:xfrm>
              <a:prstGeom prst="rect">
                <a:avLst/>
              </a:prstGeom>
              <a:blipFill rotWithShape="0">
                <a:blip r:embed="rId5"/>
                <a:stretch>
                  <a:fillRect l="-643" t="-596" b="-79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43695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함수</a:t>
            </a:r>
            <a:endParaRPr lang="en-US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429356" cy="1866810"/>
              </a:xfrm>
            </p:spPr>
            <p:txBody>
              <a:bodyPr>
                <a:normAutofit/>
              </a:bodyPr>
              <a:lstStyle/>
              <a:p>
                <a:r>
                  <a:rPr lang="ko-KR" altLang="en-US" dirty="0" smtClean="0"/>
                  <a:t>그래서 일차 함수인 다음과 같은 모양을 가져야 </a:t>
                </a:r>
                <a:r>
                  <a:rPr lang="ko-KR" altLang="en-US" dirty="0" err="1" smtClean="0"/>
                  <a:t>선형성을</a:t>
                </a:r>
                <a:r>
                  <a:rPr lang="ko-KR" altLang="en-US" dirty="0" smtClean="0"/>
                  <a:t> 가진다고 이야기합니다</a:t>
                </a:r>
                <a:r>
                  <a:rPr lang="en-US" altLang="ko-KR" dirty="0" smtClean="0"/>
                  <a:t>.</a:t>
                </a:r>
              </a:p>
              <a:p>
                <a:pPr marL="457200" lvl="1" indent="0">
                  <a:buNone/>
                </a:pPr>
                <a:endParaRPr lang="en-US" altLang="ko-KR" sz="2800" i="1" dirty="0" smtClean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ko-KR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3200" i="1">
                          <a:latin typeface="Cambria Math" panose="02040503050406030204" pitchFamily="18" charset="0"/>
                        </a:rPr>
                        <m:t>𝑎𝑥</m:t>
                      </m:r>
                    </m:oMath>
                  </m:oMathPara>
                </a14:m>
                <a:endParaRPr lang="en-US" altLang="ko-KR" sz="3200" dirty="0"/>
              </a:p>
              <a:p>
                <a:endParaRPr lang="en-US" altLang="ko-KR" dirty="0" smtClean="0"/>
              </a:p>
            </p:txBody>
          </p:sp>
        </mc:Choice>
        <mc:Fallback xmlns=""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429356" cy="1866810"/>
              </a:xfrm>
              <a:blipFill rotWithShape="0">
                <a:blip r:embed="rId2"/>
                <a:stretch>
                  <a:fillRect l="-643" t="-9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내용 개체 틀 3"/>
          <p:cNvSpPr txBox="1">
            <a:spLocks/>
          </p:cNvSpPr>
          <p:nvPr/>
        </p:nvSpPr>
        <p:spPr>
          <a:xfrm>
            <a:off x="838200" y="3692435"/>
            <a:ext cx="10429356" cy="30653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그런데 저기 </a:t>
            </a:r>
            <a:r>
              <a:rPr lang="en-US" altLang="ko-KR" dirty="0" smtClean="0"/>
              <a:t>x</a:t>
            </a:r>
            <a:r>
              <a:rPr lang="ko-KR" altLang="en-US" dirty="0" smtClean="0"/>
              <a:t>에는 꼭 하나의 수만 들어갈까요</a:t>
            </a:r>
            <a:r>
              <a:rPr lang="en-US" altLang="ko-KR" dirty="0" smtClean="0"/>
              <a:t>? </a:t>
            </a:r>
            <a:r>
              <a:rPr lang="ko-KR" altLang="en-US" dirty="0" smtClean="0"/>
              <a:t>답은 </a:t>
            </a:r>
            <a:r>
              <a:rPr lang="en-US" altLang="ko-KR" dirty="0" smtClean="0"/>
              <a:t>No!</a:t>
            </a:r>
          </a:p>
          <a:p>
            <a:pPr lvl="1"/>
            <a:r>
              <a:rPr lang="ko-KR" altLang="en-US" dirty="0" smtClean="0"/>
              <a:t>고등학교 수학에서는 수 하나로 제한하지만 집합이나 수열 자체도 들어갈 수 있습니다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6676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수열과 배열</a:t>
            </a:r>
            <a:endParaRPr lang="en-US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</p:spPr>
            <p:txBody>
              <a:bodyPr>
                <a:normAutofit/>
              </a:bodyPr>
              <a:lstStyle/>
              <a:p>
                <a:r>
                  <a:rPr lang="ko-KR" altLang="en-US" dirty="0" smtClean="0"/>
                  <a:t>수열</a:t>
                </a:r>
                <a:r>
                  <a:rPr lang="en-US" altLang="ko-KR" dirty="0" smtClean="0"/>
                  <a:t>: </a:t>
                </a:r>
                <a:r>
                  <a:rPr lang="ko-KR" altLang="en-US" dirty="0" smtClean="0"/>
                  <a:t>일정한 규칙에 의한 수의 나열</a:t>
                </a:r>
                <a:endParaRPr lang="en-US" altLang="ko-KR" dirty="0" smtClean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ko-KR" sz="2400" i="1">
                        <a:latin typeface="Cambria Math" panose="02040503050406030204" pitchFamily="18" charset="0"/>
                      </a:rPr>
                      <m:t>=1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+2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1, 3, …, 1+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𝑛𝑖</m:t>
                        </m:r>
                      </m:e>
                    </m:d>
                  </m:oMath>
                </a14:m>
                <a:endParaRPr lang="en-US" altLang="ko-KR" sz="2400" b="0" i="1" dirty="0" smtClean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sz="2400" dirty="0" smtClean="0"/>
                  <a:t>에서 </a:t>
                </a:r>
                <a14:m>
                  <m:oMath xmlns:m="http://schemas.openxmlformats.org/officeDocument/2006/math"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ko-KR" altLang="en-US" sz="2400" dirty="0" smtClean="0"/>
                  <a:t>를 첨자라고 부릅니다</a:t>
                </a:r>
                <a:r>
                  <a:rPr lang="en-US" altLang="ko-KR" sz="2400" dirty="0" smtClean="0"/>
                  <a:t>.</a:t>
                </a:r>
              </a:p>
              <a:p>
                <a:pPr marL="457200" lvl="1" indent="0">
                  <a:buNone/>
                </a:pPr>
                <a:r>
                  <a:rPr lang="en-US" altLang="ko-KR" dirty="0" smtClean="0"/>
                  <a:t>    (</a:t>
                </a:r>
                <a:r>
                  <a:rPr lang="ko-KR" altLang="en-US" dirty="0" smtClean="0"/>
                  <a:t>위의 수열을 등차수열이라고도 합니다</a:t>
                </a:r>
                <a:r>
                  <a:rPr lang="en-US" altLang="ko-KR" dirty="0" smtClean="0"/>
                  <a:t>. </a:t>
                </a:r>
                <a:r>
                  <a:rPr lang="ko-KR" altLang="en-US" dirty="0" smtClean="0"/>
                  <a:t>첨자가 증가할 수록 값이 동일한 값으로 늘어나기 때문</a:t>
                </a:r>
                <a:r>
                  <a:rPr lang="en-US" altLang="ko-KR" dirty="0" smtClean="0"/>
                  <a:t>)</a:t>
                </a:r>
              </a:p>
              <a:p>
                <a:endParaRPr lang="en-US" altLang="ko-KR" dirty="0" smtClean="0"/>
              </a:p>
              <a:p>
                <a:r>
                  <a:rPr lang="ko-KR" altLang="en-US" dirty="0" smtClean="0"/>
                  <a:t>배열</a:t>
                </a:r>
                <a:r>
                  <a:rPr lang="en-US" altLang="ko-KR" dirty="0" smtClean="0"/>
                  <a:t>: </a:t>
                </a:r>
                <a:r>
                  <a:rPr lang="ko-KR" altLang="en-US" dirty="0" smtClean="0"/>
                  <a:t>규칙에 상관없는 원소의 나열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수열은 배열의 부분집합이라고도 볼 수 있습니다</a:t>
                </a:r>
                <a:r>
                  <a:rPr lang="en-US" altLang="ko-KR" dirty="0" smtClean="0"/>
                  <a:t>.)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={1, 3,…, 1+</m:t>
                    </m:r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𝑛𝑖</m:t>
                    </m:r>
                    <m:r>
                      <a:rPr lang="en-US" altLang="ko-KR" sz="2400" i="1">
                        <a:latin typeface="Cambria Math" panose="02040503050406030204" pitchFamily="18" charset="0"/>
                      </a:rPr>
                      <m:t>}</m:t>
                    </m:r>
                    <m:r>
                      <a:rPr lang="ko-KR" altLang="en-US" sz="2400" i="1" smtClean="0">
                        <a:latin typeface="Cambria Math" panose="02040503050406030204" pitchFamily="18" charset="0"/>
                      </a:rPr>
                      <m:t>라</m:t>
                    </m:r>
                  </m:oMath>
                </a14:m>
                <a:r>
                  <a:rPr lang="ko-KR" altLang="en-US" sz="2400" dirty="0" smtClean="0"/>
                  <a:t>고 할 때</a:t>
                </a:r>
                <a:r>
                  <a:rPr lang="en-US" altLang="ko-KR" sz="2400" dirty="0" smtClean="0"/>
                  <a:t>, </a:t>
                </a:r>
                <a14:m>
                  <m:oMath xmlns:m="http://schemas.openxmlformats.org/officeDocument/2006/math"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ko-KR" altLang="en-US" sz="2400" dirty="0" smtClean="0"/>
                  <a:t>번째 원소를 접근하는 것을 인덱싱이라고 부릅니다</a:t>
                </a:r>
                <a:r>
                  <a:rPr lang="en-US" altLang="ko-KR" sz="2400" dirty="0" smtClean="0"/>
                  <a:t>.</a:t>
                </a:r>
                <a:endParaRPr lang="en-US" altLang="ko-KR" sz="2400" dirty="0"/>
              </a:p>
              <a:p>
                <a:pPr lvl="1"/>
                <a:r>
                  <a:rPr lang="ko-KR" altLang="en-US" dirty="0" smtClean="0"/>
                  <a:t>프로그래밍에서는 첨자가 하나일 때의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배열을 </a:t>
                </a:r>
                <a:r>
                  <a:rPr lang="en-US" altLang="ko-KR" dirty="0" smtClean="0"/>
                  <a:t>1</a:t>
                </a:r>
                <a:r>
                  <a:rPr lang="ko-KR" altLang="en-US" dirty="0" smtClean="0"/>
                  <a:t>차원 배열이라고 부릅니다</a:t>
                </a:r>
                <a:r>
                  <a:rPr lang="en-US" altLang="ko-KR" dirty="0" smtClean="0"/>
                  <a:t>.</a:t>
                </a:r>
                <a:endParaRPr lang="en-US" altLang="ko-KR" dirty="0"/>
              </a:p>
            </p:txBody>
          </p:sp>
        </mc:Choice>
        <mc:Fallback xmlns=""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  <a:blipFill rotWithShape="0">
                <a:blip r:embed="rId2"/>
                <a:stretch>
                  <a:fillRect l="-643" t="-4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809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배열의 </a:t>
            </a:r>
            <a:r>
              <a:rPr lang="ko-KR" altLang="en-US" dirty="0" err="1"/>
              <a:t>확장판</a:t>
            </a:r>
            <a:r>
              <a:rPr lang="en-US" altLang="ko-KR" dirty="0"/>
              <a:t>: </a:t>
            </a:r>
            <a:r>
              <a:rPr lang="ko-KR" altLang="en-US" dirty="0"/>
              <a:t>행렬</a:t>
            </a:r>
            <a:endParaRPr lang="en-US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</p:spPr>
            <p:txBody>
              <a:bodyPr>
                <a:normAutofit/>
              </a:bodyPr>
              <a:lstStyle/>
              <a:p>
                <a:r>
                  <a:rPr lang="ko-KR" altLang="en-US" sz="2800" dirty="0" smtClean="0"/>
                  <a:t>행렬</a:t>
                </a:r>
                <a:r>
                  <a:rPr lang="en-US" altLang="ko-KR" sz="2800" dirty="0" smtClean="0"/>
                  <a:t>(Matrix)</a:t>
                </a:r>
                <a:r>
                  <a:rPr lang="en-US" altLang="ko-KR" dirty="0" smtClean="0"/>
                  <a:t>: 2</a:t>
                </a:r>
                <a:r>
                  <a:rPr lang="ko-KR" altLang="en-US" dirty="0" smtClean="0"/>
                  <a:t>차원이상의 배열</a:t>
                </a:r>
                <a:endParaRPr lang="en-US" altLang="ko-KR" dirty="0" smtClean="0"/>
              </a:p>
              <a:p>
                <a:pPr marL="0" indent="0">
                  <a:buNone/>
                </a:pPr>
                <a:r>
                  <a:rPr lang="en-US" altLang="ko-KR" dirty="0"/>
                  <a:t>	</a:t>
                </a:r>
                <a:r>
                  <a:rPr lang="en-US" altLang="ko-KR" dirty="0" smtClean="0"/>
                  <a:t>(</a:t>
                </a:r>
                <a:r>
                  <a:rPr lang="ko-KR" altLang="en-US" dirty="0" smtClean="0"/>
                  <a:t>진행자가 고등학교 다닐 때까지만 해도 수학책에서 본 기억이 있습니다</a:t>
                </a:r>
                <a:r>
                  <a:rPr lang="en-US" altLang="ko-KR" dirty="0" smtClean="0"/>
                  <a:t>.)</a:t>
                </a:r>
              </a:p>
              <a:p>
                <a:pPr marL="457200" lvl="1" indent="0" algn="ctr">
                  <a:buNone/>
                </a:pP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ko-KR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sz="24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ko-KR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2400" b="0" i="1" smtClean="0">
                                      <a:latin typeface="Cambria Math" panose="02040503050406030204" pitchFamily="18" charset="0"/>
                                    </a:rPr>
                                    <m:t>00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sz="240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  <m:r>
                                    <a:rPr lang="en-US" altLang="ko-KR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ko-KR" sz="240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ko-KR" sz="2400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en-US" altLang="ko-KR" sz="240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sz="240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2400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ko-KR" altLang="en-US" sz="2400" i="1">
                        <a:latin typeface="Cambria Math" panose="02040503050406030204" pitchFamily="18" charset="0"/>
                      </a:rPr>
                      <m:t>와</m:t>
                    </m:r>
                  </m:oMath>
                </a14:m>
                <a:r>
                  <a:rPr lang="en-US" altLang="ko-KR" sz="2400" dirty="0" smtClean="0"/>
                  <a:t> </a:t>
                </a:r>
                <a:r>
                  <a:rPr lang="ko-KR" altLang="en-US" sz="2400" dirty="0" smtClean="0"/>
                  <a:t>같이</a:t>
                </a:r>
                <a:r>
                  <a:rPr lang="en-US" altLang="ko-KR" sz="2400" dirty="0" smtClean="0"/>
                  <a:t>,</a:t>
                </a:r>
              </a:p>
              <a:p>
                <a:pPr lvl="1"/>
                <a:r>
                  <a:rPr lang="ko-KR" altLang="en-US" sz="2400" dirty="0" smtClean="0"/>
                  <a:t>첨자가 두 개라면 프로그래밍에서는 </a:t>
                </a:r>
                <a:r>
                  <a:rPr lang="en-US" altLang="ko-KR" sz="2400" dirty="0" smtClean="0"/>
                  <a:t>2</a:t>
                </a:r>
                <a:r>
                  <a:rPr lang="ko-KR" altLang="en-US" sz="2400" dirty="0" smtClean="0"/>
                  <a:t>차원 배열이나 행렬로 통칭합니다</a:t>
                </a:r>
                <a:r>
                  <a:rPr lang="en-US" altLang="ko-KR" sz="2400" dirty="0" smtClean="0"/>
                  <a:t>.</a:t>
                </a:r>
              </a:p>
              <a:p>
                <a:pPr lvl="1"/>
                <a:endParaRPr lang="en-US" altLang="ko-KR" sz="2400" dirty="0" smtClean="0"/>
              </a:p>
            </p:txBody>
          </p:sp>
        </mc:Choice>
        <mc:Fallback xmlns=""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  <a:blipFill rotWithShape="0">
                <a:blip r:embed="rId2"/>
                <a:stretch>
                  <a:fillRect l="-1170" t="-840" r="-111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755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배열의 </a:t>
            </a:r>
            <a:r>
              <a:rPr lang="ko-KR" altLang="en-US" dirty="0" err="1"/>
              <a:t>확장판</a:t>
            </a:r>
            <a:r>
              <a:rPr lang="en-US" altLang="ko-KR" dirty="0"/>
              <a:t>: </a:t>
            </a:r>
            <a:r>
              <a:rPr lang="ko-KR" altLang="en-US" dirty="0"/>
              <a:t>행렬</a:t>
            </a:r>
            <a:endParaRPr lang="en-US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내용 개체 틀 3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</p:spPr>
            <p:txBody>
              <a:bodyPr>
                <a:normAutofit/>
              </a:bodyPr>
              <a:lstStyle/>
              <a:p>
                <a:r>
                  <a:rPr lang="ko-KR" altLang="en-US" sz="2400" dirty="0" smtClean="0"/>
                  <a:t>행렬에 대한 개념은 많지만</a:t>
                </a:r>
                <a:r>
                  <a:rPr lang="en-US" altLang="ko-KR" sz="2400" dirty="0" smtClean="0"/>
                  <a:t>, </a:t>
                </a:r>
                <a:r>
                  <a:rPr lang="ko-KR" altLang="en-US" sz="2400" dirty="0" smtClean="0"/>
                  <a:t>캠프에서는 행렬의 곱</a:t>
                </a:r>
                <a:r>
                  <a:rPr lang="en-US" altLang="ko-KR" sz="2400" dirty="0" smtClean="0"/>
                  <a:t>(</a:t>
                </a:r>
                <a:r>
                  <a:rPr lang="ko-KR" altLang="en-US" sz="2400" dirty="0" smtClean="0"/>
                  <a:t>내적</a:t>
                </a:r>
                <a:r>
                  <a:rPr lang="en-US" altLang="ko-KR" sz="2400" dirty="0" smtClean="0"/>
                  <a:t>)</a:t>
                </a:r>
                <a:r>
                  <a:rPr lang="ko-KR" altLang="en-US" sz="2400" dirty="0" smtClean="0"/>
                  <a:t>과 전치행렬이라는 것만 익히겠습니다</a:t>
                </a:r>
                <a:r>
                  <a:rPr lang="en-US" altLang="ko-KR" sz="2400" dirty="0" smtClean="0"/>
                  <a:t>.</a:t>
                </a:r>
              </a:p>
              <a:p>
                <a:endParaRPr lang="en-US" altLang="ko-KR" sz="2400" dirty="0"/>
              </a:p>
              <a:p>
                <a:r>
                  <a:rPr lang="ko-KR" altLang="en-US" sz="2400" dirty="0" smtClean="0"/>
                  <a:t>행렬의 곱</a:t>
                </a:r>
                <a:r>
                  <a:rPr lang="en-US" altLang="ko-KR" sz="2400" dirty="0" smtClean="0"/>
                  <a:t>: </a:t>
                </a:r>
                <a14:m>
                  <m:oMath xmlns:m="http://schemas.openxmlformats.org/officeDocument/2006/math">
                    <m:r>
                      <a:rPr lang="en-US" altLang="ko-KR" sz="24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ko-KR" altLang="en-US" sz="2400" i="1" smtClean="0">
                        <a:latin typeface="Cambria Math" panose="02040503050406030204" pitchFamily="18" charset="0"/>
                      </a:rPr>
                      <m:t>와</m:t>
                    </m:r>
                  </m:oMath>
                </a14:m>
                <a:r>
                  <a:rPr lang="en-US" altLang="ko-KR" sz="2400" dirty="0" smtClean="0"/>
                  <a:t> </a:t>
                </a:r>
                <a14:m>
                  <m:oMath xmlns:m="http://schemas.openxmlformats.org/officeDocument/2006/math">
                    <m:r>
                      <a:rPr lang="en-US" altLang="ko-KR" sz="2400" b="0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ko-KR" altLang="en-US" sz="2400" dirty="0" smtClean="0"/>
                  <a:t>가 행렬일 때</a:t>
                </a:r>
                <a:r>
                  <a:rPr lang="en-US" altLang="ko-KR" sz="2400" dirty="0" smtClean="0"/>
                  <a:t>, </a:t>
                </a:r>
                <a:r>
                  <a:rPr lang="ko-KR" altLang="en-US" sz="2400" dirty="0" smtClean="0"/>
                  <a:t>행렬의 곱은 다음과 같다</a:t>
                </a:r>
                <a:r>
                  <a:rPr lang="en-US" altLang="ko-KR" sz="2400" dirty="0" smtClean="0"/>
                  <a:t>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01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altLang="ko-KR" sz="24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ko-KR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ko-KR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ko-KR" sz="2400" b="0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  <m:t>00</m:t>
                                        </m:r>
                                      </m:sub>
                                    </m:s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00</m:t>
                                    </m:r>
                                  </m:sub>
                                </m:sSub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  <m:t>00</m:t>
                                        </m:r>
                                      </m:sub>
                                    </m:s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ko-KR" sz="24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altLang="ko-KR" sz="2400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  <m: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00</m:t>
                                    </m:r>
                                  </m:sub>
                                </m:sSub>
                                <m:r>
                                  <a:rPr lang="en-US" altLang="ko-KR" sz="24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sSub>
                                      <m:sSubPr>
                                        <m:ctrlP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altLang="ko-KR" sz="2400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  <m:r>
                                          <a:rPr lang="en-US" altLang="ko-KR" sz="2400" i="1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ko-KR" sz="2400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altLang="ko-KR" sz="2400" dirty="0" smtClean="0"/>
              </a:p>
            </p:txBody>
          </p:sp>
        </mc:Choice>
        <mc:Fallback xmlns="">
          <p:sp>
            <p:nvSpPr>
              <p:cNvPr id="6" name="내용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429356" cy="4351338"/>
              </a:xfrm>
              <a:blipFill rotWithShape="0">
                <a:blip r:embed="rId2"/>
                <a:stretch>
                  <a:fillRect l="-936" t="-560" r="-5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246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TM04033921[[fn=다마스크]]</Template>
  <TotalTime>9445</TotalTime>
  <Words>577</Words>
  <Application>Microsoft Office PowerPoint</Application>
  <PresentationFormat>와이드스크린</PresentationFormat>
  <Paragraphs>146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Rockwell</vt:lpstr>
      <vt:lpstr>맑은 고딕</vt:lpstr>
      <vt:lpstr>Arial</vt:lpstr>
      <vt:lpstr>Bookman Old Style</vt:lpstr>
      <vt:lpstr>Cambria Math</vt:lpstr>
      <vt:lpstr>Wingdings</vt:lpstr>
      <vt:lpstr>Damask</vt:lpstr>
      <vt:lpstr>필요한 수학 및 코딩</vt:lpstr>
      <vt:lpstr>Index</vt:lpstr>
      <vt:lpstr>Index</vt:lpstr>
      <vt:lpstr>Index</vt:lpstr>
      <vt:lpstr>함수</vt:lpstr>
      <vt:lpstr>함수</vt:lpstr>
      <vt:lpstr>수열과 배열</vt:lpstr>
      <vt:lpstr>배열의 확장판: 행렬</vt:lpstr>
      <vt:lpstr>배열의 확장판: 행렬</vt:lpstr>
      <vt:lpstr>배열의 확장판: 행렬</vt:lpstr>
      <vt:lpstr>고등학교에서의 벡터는 특수한 벡터이다</vt:lpstr>
      <vt:lpstr>벡터 원소의 총합: 시그마</vt:lpstr>
      <vt:lpstr>지수, 로그</vt:lpstr>
      <vt:lpstr>지수, 로그</vt:lpstr>
      <vt:lpstr>확률</vt:lpstr>
      <vt:lpstr>극한</vt:lpstr>
      <vt:lpstr>미분</vt:lpstr>
      <vt:lpstr>미분</vt:lpstr>
      <vt:lpstr>편미분</vt:lpstr>
      <vt:lpstr>편미분</vt:lpstr>
      <vt:lpstr>EXAMPLE 1) 벡터합 구하기</vt:lpstr>
      <vt:lpstr>EXAMPLE 1) 벡터합 구하기</vt:lpstr>
      <vt:lpstr>EXAMPLE 2) 행렬곱 구하기</vt:lpstr>
      <vt:lpstr>EXAMPLE 3) 미분 함수 만들기</vt:lpstr>
      <vt:lpstr>EXAMPLE 4) 편미분 함수 만들기</vt:lpstr>
      <vt:lpstr>참고문헌</vt:lpstr>
      <vt:lpstr>참고영상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CUDA 병렬프로그래밍</dc:title>
  <dc:creator>김동현</dc:creator>
  <cp:lastModifiedBy>김동현</cp:lastModifiedBy>
  <cp:revision>213</cp:revision>
  <dcterms:created xsi:type="dcterms:W3CDTF">2017-06-04T14:17:50Z</dcterms:created>
  <dcterms:modified xsi:type="dcterms:W3CDTF">2017-07-25T19:04:52Z</dcterms:modified>
</cp:coreProperties>
</file>

<file path=docProps/thumbnail.jpeg>
</file>